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00EBC-9123-4B08-A68C-877F422869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1330AC3-C747-478C-9B4B-71DD667021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9086E1-FB73-43D1-BFD9-7B089AB32E2E}"/>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33A563F7-4382-41FC-A924-690DA6A90B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B79F31-1AFA-4095-958E-2C3FAA08260E}"/>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2754067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4894-D9C2-41AB-92A6-20292A7ADD1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4B36D3-9212-45F5-8D93-1F3B6F5390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F0EE1-20C5-40E5-AEF7-94C2D67B74DF}"/>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0EA937AE-B4F7-4F3F-A7F1-055C47A563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61351C-E9B0-47C2-AAF1-95D8ECB79F19}"/>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1468499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AED2-92B4-4A37-B429-F691C6E135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2067EBC-76DA-4B24-8DA0-3092EA0EBE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EDCD78-1E01-4A97-9A58-1008B0C839BC}"/>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476575E0-B533-4799-B127-C4555969D8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5FF1A5-094D-44FE-A77D-2ABC7E091F53}"/>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4123890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57C3-3B13-43F5-B5B2-428BF09731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F71918-3F05-481A-ACD9-02AF7FA9A7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FC6CE8-B6E2-4AE7-B716-B7DE862691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EE4C40-6AB5-489F-B198-695273AFE38A}"/>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6" name="Footer Placeholder 5">
            <a:extLst>
              <a:ext uri="{FF2B5EF4-FFF2-40B4-BE49-F238E27FC236}">
                <a16:creationId xmlns:a16="http://schemas.microsoft.com/office/drawing/2014/main" id="{4E1AA843-C2E6-42FA-87D6-E1688B1B0E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EB73D9-511D-4B51-BB5C-825B61BE98D8}"/>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403689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A545-2C8A-4388-904B-26394981BE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1591E8-BA3A-4FAA-BB95-CD0820508A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B03E52-AFC5-4229-93EC-0633608649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228266-8AB4-4FB5-81B1-82ADBD5A2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24F6C2-3D8E-4305-923E-AC7FE729D9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21B9583-6317-425A-9983-53A07B25A940}"/>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8" name="Footer Placeholder 7">
            <a:extLst>
              <a:ext uri="{FF2B5EF4-FFF2-40B4-BE49-F238E27FC236}">
                <a16:creationId xmlns:a16="http://schemas.microsoft.com/office/drawing/2014/main" id="{6CC14E47-51DD-4FD1-9CAF-9943D48832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1DA85A-B17B-4D19-A454-5B40736673FF}"/>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1020990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A8D8-4081-4A8E-948A-E7E2B526D6F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197C7A6-65D1-47C0-8A0E-81E13AA0983B}"/>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4" name="Footer Placeholder 3">
            <a:extLst>
              <a:ext uri="{FF2B5EF4-FFF2-40B4-BE49-F238E27FC236}">
                <a16:creationId xmlns:a16="http://schemas.microsoft.com/office/drawing/2014/main" id="{D4EE94E2-562F-4E8C-A1EE-E395C3A52A2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4F56EF5-1975-487B-8DB8-4D87B8ACEAAB}"/>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399338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07DF28-2396-464E-98C8-4911111F5BD7}"/>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3" name="Footer Placeholder 2">
            <a:extLst>
              <a:ext uri="{FF2B5EF4-FFF2-40B4-BE49-F238E27FC236}">
                <a16:creationId xmlns:a16="http://schemas.microsoft.com/office/drawing/2014/main" id="{4CC2F6B1-B214-47B4-9A29-F01A3B68BB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660CDE-28B4-45CF-BEDF-CBA5439CD02E}"/>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88032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89EC2-DC65-4123-82A9-C706F0B27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939ABA-E57C-4AFA-B509-82A3BFC89E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A06858-A808-427C-905C-5D6E568F99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A739BF-4218-4A59-95DE-7237807592A8}"/>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6" name="Footer Placeholder 5">
            <a:extLst>
              <a:ext uri="{FF2B5EF4-FFF2-40B4-BE49-F238E27FC236}">
                <a16:creationId xmlns:a16="http://schemas.microsoft.com/office/drawing/2014/main" id="{28D7BAF6-4901-4A79-B256-AD083CFA09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898547-EDB3-4174-A4AB-C68843C22FAF}"/>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148749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4040-E66F-4700-862D-A6420D04A5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C66D275-0869-4BA2-B84D-B1B819E49F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A81BC5-2095-48E9-9334-110FA295B1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5B2884-0CAC-41FE-91CC-2EE0B44E1FE2}"/>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6" name="Footer Placeholder 5">
            <a:extLst>
              <a:ext uri="{FF2B5EF4-FFF2-40B4-BE49-F238E27FC236}">
                <a16:creationId xmlns:a16="http://schemas.microsoft.com/office/drawing/2014/main" id="{9CA8BFBC-2B1F-461A-A352-E2605F21A1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5892A4-7D62-4C40-A7E2-B920A6B58B88}"/>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4029952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8984-7EEF-4AFE-93EB-CF7E9F410ED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78676D-8C58-4361-B024-80FE0ED52D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45CEE6-947A-4B4B-B8C6-1AB8933F57EA}"/>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9BF06E3C-1E25-49E0-A0D1-9826E5B3C9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DCB8D-C298-4E2A-AC30-984CBEA1FB98}"/>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13356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7B3284-C473-4765-8B6B-4ABDA0411C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DA8EBA-D938-43DB-BCA4-ECDACF7825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6C9B39-F616-4E4C-9AA8-9E537A83F406}"/>
              </a:ext>
            </a:extLst>
          </p:cNvPr>
          <p:cNvSpPr>
            <a:spLocks noGrp="1"/>
          </p:cNvSpPr>
          <p:nvPr>
            <p:ph type="dt" sz="half" idx="10"/>
          </p:nvPr>
        </p:nvSpPr>
        <p:spPr/>
        <p:txBody>
          <a:body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230E235A-EF44-4F6F-84D8-191D93A32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5901C-D2EB-4A46-AD0A-9F88C113C173}"/>
              </a:ext>
            </a:extLst>
          </p:cNvPr>
          <p:cNvSpPr>
            <a:spLocks noGrp="1"/>
          </p:cNvSpPr>
          <p:nvPr>
            <p:ph type="sldNum" sz="quarter" idx="12"/>
          </p:nvPr>
        </p:nvSpPr>
        <p:spPr/>
        <p:txBody>
          <a:bodyPr/>
          <a:lstStyle/>
          <a:p>
            <a:fld id="{B9C2D2DE-2522-47A6-9399-217FB9A8726F}" type="slidenum">
              <a:rPr lang="en-GB" smtClean="0"/>
              <a:t>‹#›</a:t>
            </a:fld>
            <a:endParaRPr lang="en-GB"/>
          </a:p>
        </p:txBody>
      </p:sp>
    </p:spTree>
    <p:extLst>
      <p:ext uri="{BB962C8B-B14F-4D97-AF65-F5344CB8AC3E}">
        <p14:creationId xmlns:p14="http://schemas.microsoft.com/office/powerpoint/2010/main" val="4146429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CD851D-93C4-495B-B95C-D09296DB09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88D049-33FE-4B5E-B81B-0440821FEE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980E74-8E5E-4938-95B3-F837EF027D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91E3B-1EBC-4D12-8E8C-822C8247D8C7}" type="datetimeFigureOut">
              <a:rPr lang="en-GB" smtClean="0"/>
              <a:t>08/06/2020</a:t>
            </a:fld>
            <a:endParaRPr lang="en-GB"/>
          </a:p>
        </p:txBody>
      </p:sp>
      <p:sp>
        <p:nvSpPr>
          <p:cNvPr id="5" name="Footer Placeholder 4">
            <a:extLst>
              <a:ext uri="{FF2B5EF4-FFF2-40B4-BE49-F238E27FC236}">
                <a16:creationId xmlns:a16="http://schemas.microsoft.com/office/drawing/2014/main" id="{176D1417-4BDC-46B4-9FD7-8E663D6D22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2CD479-7612-466B-8483-8872C31C76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2D2DE-2522-47A6-9399-217FB9A8726F}" type="slidenum">
              <a:rPr lang="en-GB" smtClean="0"/>
              <a:t>‹#›</a:t>
            </a:fld>
            <a:endParaRPr lang="en-GB"/>
          </a:p>
        </p:txBody>
      </p:sp>
    </p:spTree>
    <p:extLst>
      <p:ext uri="{BB962C8B-B14F-4D97-AF65-F5344CB8AC3E}">
        <p14:creationId xmlns:p14="http://schemas.microsoft.com/office/powerpoint/2010/main" val="1053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B5EBC-1654-40DA-AFAD-9B068458C47E}"/>
              </a:ext>
            </a:extLst>
          </p:cNvPr>
          <p:cNvSpPr>
            <a:spLocks noGrp="1"/>
          </p:cNvSpPr>
          <p:nvPr>
            <p:ph type="ctrTitle"/>
          </p:nvPr>
        </p:nvSpPr>
        <p:spPr>
          <a:xfrm>
            <a:off x="6507477" y="1488538"/>
            <a:ext cx="4645250" cy="2889114"/>
          </a:xfrm>
        </p:spPr>
        <p:txBody>
          <a:bodyPr anchor="b">
            <a:normAutofit/>
          </a:bodyPr>
          <a:lstStyle/>
          <a:p>
            <a:r>
              <a:rPr lang="en-GB" b="1" dirty="0"/>
              <a:t>High Maintenance </a:t>
            </a:r>
            <a:br>
              <a:rPr lang="en-GB" b="1" dirty="0"/>
            </a:br>
            <a:r>
              <a:rPr lang="en-GB" sz="2800" b="1" dirty="0"/>
              <a:t>(By Emma and Harry)</a:t>
            </a:r>
            <a:endParaRPr lang="en-GB" b="1" dirty="0"/>
          </a:p>
        </p:txBody>
      </p:sp>
      <p:sp>
        <p:nvSpPr>
          <p:cNvPr id="15"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BED4EDF-9903-40B5-B7AA-9362FCF3170B}"/>
              </a:ext>
            </a:extLst>
          </p:cNvPr>
          <p:cNvPicPr>
            <a:picLocks noChangeAspect="1"/>
          </p:cNvPicPr>
          <p:nvPr/>
        </p:nvPicPr>
        <p:blipFill rotWithShape="1">
          <a:blip r:embed="rId2"/>
          <a:srcRect l="4670" r="45919"/>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6127367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51CB0-5964-4D5A-A8AA-1FEF9E15DAF3}"/>
              </a:ext>
            </a:extLst>
          </p:cNvPr>
          <p:cNvSpPr>
            <a:spLocks noGrp="1"/>
          </p:cNvSpPr>
          <p:nvPr>
            <p:ph type="title"/>
          </p:nvPr>
        </p:nvSpPr>
        <p:spPr/>
        <p:txBody>
          <a:bodyPr/>
          <a:lstStyle/>
          <a:p>
            <a:r>
              <a:rPr lang="en-GB" dirty="0"/>
              <a:t>How the protagonist and other characters are established and developed</a:t>
            </a:r>
          </a:p>
        </p:txBody>
      </p:sp>
      <p:sp>
        <p:nvSpPr>
          <p:cNvPr id="4" name="Rectangle 3">
            <a:extLst>
              <a:ext uri="{FF2B5EF4-FFF2-40B4-BE49-F238E27FC236}">
                <a16:creationId xmlns:a16="http://schemas.microsoft.com/office/drawing/2014/main" id="{5013BC8C-DB30-4A02-8276-662536F61DED}"/>
              </a:ext>
            </a:extLst>
          </p:cNvPr>
          <p:cNvSpPr/>
          <p:nvPr/>
        </p:nvSpPr>
        <p:spPr>
          <a:xfrm>
            <a:off x="172277" y="1690688"/>
            <a:ext cx="11820939" cy="6401753"/>
          </a:xfrm>
          <a:prstGeom prst="rect">
            <a:avLst/>
          </a:prstGeom>
        </p:spPr>
        <p:txBody>
          <a:bodyPr wrap="square">
            <a:spAutoFit/>
          </a:bodyPr>
          <a:lstStyle/>
          <a:p>
            <a:pPr marL="342900" lvl="0" indent="-342900">
              <a:spcAft>
                <a:spcPts val="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Protagonist becomes more unclear throughout film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starts the protagonist is the woman through use of close ups and positioning with her- we are more aligned to her emotions and actions, and sympathise more for the lack of love her husband gives her</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mood shifts as she replaces her husband- makes woman appear as inhuman with bad intentions- makes us question who the real protagonist is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film uses hi-concept ideas to really focus on a small inner-personal story about a woman on her search for fulfilment through a man.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180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Woman – her husband fails to meet her high standards but then fails to meet these high standards herself</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180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Ex-husband – Boring and monotone personality who doesn’t fulfil her needs- romantically and breaks down her values by smoking. He appears bored of their relationship with lack of sexual chemistry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1800"/>
              </a:spcAft>
              <a:buFont typeface="Calibri" panose="020F050202020403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New husband – Appears similar to ex-husband- in physical appearance and the fact he doesn’t want to drink with her. He is more interested in the woman, up until the point where we see him switch her off and go into his normal state by smoking and watching tv.</a:t>
            </a:r>
          </a:p>
          <a:p>
            <a:pPr marL="342900" indent="-342900">
              <a:spcAft>
                <a:spcPts val="1800"/>
              </a:spcAft>
              <a:buFont typeface="Calibri" panose="020F0502020204030204" pitchFamily="34" charset="0"/>
              <a:buChar char="-"/>
            </a:pPr>
            <a:r>
              <a:rPr lang="en-GB" dirty="0"/>
              <a:t>She has the same conversation with both men inferring that she really doesn’t care about them – This is reinforced by the fact she ships the first robot off.</a:t>
            </a:r>
          </a:p>
          <a:p>
            <a:pPr marL="342900" lvl="0" indent="-342900">
              <a:spcAft>
                <a:spcPts val="1800"/>
              </a:spcAft>
              <a:buFont typeface="Calibri" panose="020F0502020204030204" pitchFamily="34" charset="0"/>
              <a:buChar char="-"/>
            </a:pPr>
            <a:endPar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lvl="0" indent="-342900">
              <a:spcAft>
                <a:spcPts val="1800"/>
              </a:spcAft>
              <a:buFont typeface="Calibri" panose="020F0502020204030204" pitchFamily="34" charset="0"/>
              <a:buChar char="-"/>
            </a:pPr>
            <a:endPar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lvl="0" indent="-342900">
              <a:spcAft>
                <a:spcPts val="1800"/>
              </a:spcAft>
              <a:buFont typeface="Calibri" panose="020F0502020204030204" pitchFamily="34" charset="0"/>
              <a:buChar char="-"/>
            </a:pP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212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707A7-1A5E-45E3-ABCC-A9709B64D23F}"/>
              </a:ext>
            </a:extLst>
          </p:cNvPr>
          <p:cNvSpPr>
            <a:spLocks noGrp="1"/>
          </p:cNvSpPr>
          <p:nvPr>
            <p:ph type="title"/>
          </p:nvPr>
        </p:nvSpPr>
        <p:spPr/>
        <p:txBody>
          <a:bodyPr/>
          <a:lstStyle/>
          <a:p>
            <a:r>
              <a:rPr lang="en-GB" dirty="0"/>
              <a:t>How time and place are established and represented</a:t>
            </a:r>
          </a:p>
        </p:txBody>
      </p:sp>
      <p:sp>
        <p:nvSpPr>
          <p:cNvPr id="4" name="Rectangle 3">
            <a:extLst>
              <a:ext uri="{FF2B5EF4-FFF2-40B4-BE49-F238E27FC236}">
                <a16:creationId xmlns:a16="http://schemas.microsoft.com/office/drawing/2014/main" id="{468CB070-7656-4C35-A464-A75AADB8B05A}"/>
              </a:ext>
            </a:extLst>
          </p:cNvPr>
          <p:cNvSpPr/>
          <p:nvPr/>
        </p:nvSpPr>
        <p:spPr>
          <a:xfrm>
            <a:off x="265044" y="1997839"/>
            <a:ext cx="7781676" cy="3139321"/>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Futuristic sci-fi- uses high concept ideas about the future of technology and human interaction within personal relationships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Apple laptop- big corporate companies still dominate in the future- it’s no longer a way of doing everyday things but used as a market place for upgrading your husband.</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Technology viewed as something to use against someone rather than communicate or help improve someone’s life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All filmed in one apartment- make the audience question the world outside </a:t>
            </a: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Future is clearly represented through the use of robots</a:t>
            </a:r>
          </a:p>
          <a:p>
            <a:pPr marL="342900" lvl="0" indent="-342900">
              <a:spcAft>
                <a:spcPts val="0"/>
              </a:spcAft>
              <a:buFont typeface="Helvetica Neue"/>
              <a:buChar char="-"/>
            </a:pPr>
            <a:r>
              <a:rPr lang="en-GB" dirty="0"/>
              <a:t>The setting never changes either, so in terms of time and place it is relatively simple, but this is contradicted with the fact they are all robots. </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DAD6D20-C6BC-4058-94B7-A5A80B1D13D0}"/>
              </a:ext>
            </a:extLst>
          </p:cNvPr>
          <p:cNvPicPr>
            <a:picLocks noChangeAspect="1"/>
          </p:cNvPicPr>
          <p:nvPr/>
        </p:nvPicPr>
        <p:blipFill rotWithShape="1">
          <a:blip r:embed="rId2"/>
          <a:srcRect l="25922" r="25877"/>
          <a:stretch/>
        </p:blipFill>
        <p:spPr>
          <a:xfrm>
            <a:off x="8046720" y="3637485"/>
            <a:ext cx="3472273" cy="2999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4315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8D59A-FF66-45E4-B92E-8163B56FDA66}"/>
              </a:ext>
            </a:extLst>
          </p:cNvPr>
          <p:cNvSpPr>
            <a:spLocks noGrp="1"/>
          </p:cNvSpPr>
          <p:nvPr>
            <p:ph type="title"/>
          </p:nvPr>
        </p:nvSpPr>
        <p:spPr/>
        <p:txBody>
          <a:bodyPr/>
          <a:lstStyle/>
          <a:p>
            <a:r>
              <a:rPr lang="en-GB" dirty="0"/>
              <a:t>The use of enigma, narrative crisis and resolution </a:t>
            </a:r>
          </a:p>
        </p:txBody>
      </p:sp>
      <p:sp>
        <p:nvSpPr>
          <p:cNvPr id="4" name="Rectangle 3">
            <a:extLst>
              <a:ext uri="{FF2B5EF4-FFF2-40B4-BE49-F238E27FC236}">
                <a16:creationId xmlns:a16="http://schemas.microsoft.com/office/drawing/2014/main" id="{E44CDF04-8A00-498E-BC2A-BE26F9933F39}"/>
              </a:ext>
            </a:extLst>
          </p:cNvPr>
          <p:cNvSpPr/>
          <p:nvPr/>
        </p:nvSpPr>
        <p:spPr>
          <a:xfrm>
            <a:off x="548640" y="1974058"/>
            <a:ext cx="9059594" cy="2862322"/>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Open end narrative for the ex-husband- offers the question of where does he go? Another customer? Or does he get discarded and thrown away?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Enigma- is this just part of a process or a cycle? Will this happen to others?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we aren’t introduced to the world outside of the character’s lives so can’t have a full understanding of the future world they are living in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Unexpected narrative- as woman gets her switch shut off- could be seen as ‘karma’ or a consequence for her actions as the same thing that she did to her ex-husband happens to her</a:t>
            </a: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We don’t know whether or not the women does this a lot – as soon as she is not interested, she switches them off.</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708DEC1-DFB1-4C2F-9A2C-AFAB52B17797}"/>
              </a:ext>
            </a:extLst>
          </p:cNvPr>
          <p:cNvPicPr>
            <a:picLocks noChangeAspect="1"/>
          </p:cNvPicPr>
          <p:nvPr/>
        </p:nvPicPr>
        <p:blipFill rotWithShape="1">
          <a:blip r:embed="rId2"/>
          <a:srcRect t="12980" b="10911"/>
          <a:stretch/>
        </p:blipFill>
        <p:spPr>
          <a:xfrm>
            <a:off x="6088362" y="4600134"/>
            <a:ext cx="4907882" cy="21296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501481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A3C8D-90E1-4418-B209-197B2C68BCFA}"/>
              </a:ext>
            </a:extLst>
          </p:cNvPr>
          <p:cNvSpPr>
            <a:spLocks noGrp="1"/>
          </p:cNvSpPr>
          <p:nvPr>
            <p:ph type="title"/>
          </p:nvPr>
        </p:nvSpPr>
        <p:spPr/>
        <p:txBody>
          <a:bodyPr/>
          <a:lstStyle/>
          <a:p>
            <a:r>
              <a:rPr lang="en-GB" dirty="0"/>
              <a:t>An explorations of binary oppositions in the films </a:t>
            </a:r>
          </a:p>
        </p:txBody>
      </p:sp>
      <p:sp>
        <p:nvSpPr>
          <p:cNvPr id="4" name="Rectangle 3">
            <a:extLst>
              <a:ext uri="{FF2B5EF4-FFF2-40B4-BE49-F238E27FC236}">
                <a16:creationId xmlns:a16="http://schemas.microsoft.com/office/drawing/2014/main" id="{D8B35782-14FE-4790-B4D3-8889BC577284}"/>
              </a:ext>
            </a:extLst>
          </p:cNvPr>
          <p:cNvSpPr/>
          <p:nvPr/>
        </p:nvSpPr>
        <p:spPr>
          <a:xfrm>
            <a:off x="290733" y="1690688"/>
            <a:ext cx="7995138" cy="2862322"/>
          </a:xfrm>
          <a:prstGeom prst="rect">
            <a:avLst/>
          </a:prstGeom>
        </p:spPr>
        <p:txBody>
          <a:bodyPr wrap="square">
            <a:spAutoFit/>
          </a:bodyPr>
          <a:lstStyle/>
          <a:p>
            <a:pPr marL="342900" lvl="0" indent="-342900">
              <a:spcAft>
                <a:spcPts val="0"/>
              </a:spcAft>
              <a:buFont typeface="Helvetica Neue"/>
              <a:buChar char="-"/>
            </a:pP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Gender</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man vs woman- contrast between who comes across as more powerful and are they living in an equal society between genders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woman character vs the man character</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they are not actually that much dis-similar as the same dialogue is repeated as the husband is replaced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Technology vs humanity</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first the characters appear as humans that aren’t satisfied with their normal lives (as they are bored and unhappy in their relationship) but we later find out they are androids/robots (lacking any sort of emotion or happiness)</a:t>
            </a:r>
          </a:p>
          <a:p>
            <a:pPr marL="342900" lvl="0" indent="-342900">
              <a:spcAft>
                <a:spcPts val="0"/>
              </a:spcAft>
              <a:buFont typeface="Helvetica Neue"/>
              <a:buChar char="-"/>
            </a:pP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Future vs past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We are not sure what the future is like as we only get to see a certain few people.</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26" name="Picture 2" descr="Checkout this Sundance Short Film winner - High Maintenance ...">
            <a:extLst>
              <a:ext uri="{FF2B5EF4-FFF2-40B4-BE49-F238E27FC236}">
                <a16:creationId xmlns:a16="http://schemas.microsoft.com/office/drawing/2014/main" id="{A605598E-1E1D-450C-A4A9-9660866AFD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92" b="11385"/>
          <a:stretch/>
        </p:blipFill>
        <p:spPr bwMode="auto">
          <a:xfrm>
            <a:off x="5387926" y="4262510"/>
            <a:ext cx="5495778" cy="237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46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EBC2-3684-4510-82AA-369291A7EC42}"/>
              </a:ext>
            </a:extLst>
          </p:cNvPr>
          <p:cNvSpPr>
            <a:spLocks noGrp="1"/>
          </p:cNvSpPr>
          <p:nvPr>
            <p:ph type="title"/>
          </p:nvPr>
        </p:nvSpPr>
        <p:spPr/>
        <p:txBody>
          <a:bodyPr/>
          <a:lstStyle/>
          <a:p>
            <a:r>
              <a:rPr lang="en-GB" dirty="0"/>
              <a:t>Identify and explore the messages and ideas of the film and ideology </a:t>
            </a:r>
          </a:p>
        </p:txBody>
      </p:sp>
      <p:sp>
        <p:nvSpPr>
          <p:cNvPr id="4" name="Rectangle 3">
            <a:extLst>
              <a:ext uri="{FF2B5EF4-FFF2-40B4-BE49-F238E27FC236}">
                <a16:creationId xmlns:a16="http://schemas.microsoft.com/office/drawing/2014/main" id="{871FCDBF-5AD0-4C18-95D8-3EB5108A4C81}"/>
              </a:ext>
            </a:extLst>
          </p:cNvPr>
          <p:cNvSpPr/>
          <p:nvPr/>
        </p:nvSpPr>
        <p:spPr>
          <a:xfrm>
            <a:off x="166467" y="1690688"/>
            <a:ext cx="11859065" cy="4801314"/>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 reflection of our current society</a:t>
            </a:r>
          </a:p>
          <a:p>
            <a:pPr marL="342900" indent="-342900">
              <a:buFont typeface="Helvetica Neue"/>
              <a:buChar char="-"/>
            </a:pPr>
            <a:r>
              <a:rPr lang="en-GB" dirty="0"/>
              <a:t>The film could be suggesting that soon, the world will be full of robots. It also suggest that if you are not satisfied with someone, you can just turn them off and send them away.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Prediction of what technology will turn into in the future/ the power of which technology will develop into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Gender roles between man and woman in the future- shows them as almost equal- at first we see the woman hold the power by tuning off her husband’s switch but then later gets shut down by the man who takes over that same control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Consumerism- no longer forming human relationships with people- instead turning into a materialised world where love/ pleasure is found from objects and goods. A world where husbands are modified and can be bought on the consumer market.</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Comedy- repetition- by saying the lines her ex-husband said she has taken over that same boring role- endless cycle of dissatisfaction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Gender and how the roles are continuously flipped to make the man and woman seem more powerful and the dynamic between their relationship</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Futuristic- criticizing technology and the future of how humans will almost turn into robots from lack of human connection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Female fulfilment through a man- Designing idealised husband – wants him to be prefect but nobody is- pointing out all its flaws when she is her own ultimate downfall- need for perfection comes at a price </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890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0B3BA-0FCC-4236-9D54-3C620570DE32}"/>
              </a:ext>
            </a:extLst>
          </p:cNvPr>
          <p:cNvSpPr>
            <a:spLocks noGrp="1"/>
          </p:cNvSpPr>
          <p:nvPr>
            <p:ph type="title"/>
          </p:nvPr>
        </p:nvSpPr>
        <p:spPr/>
        <p:txBody>
          <a:bodyPr/>
          <a:lstStyle/>
          <a:p>
            <a:r>
              <a:rPr lang="en-GB" dirty="0"/>
              <a:t>How does the film make you feel? What does it make you think about?</a:t>
            </a:r>
          </a:p>
        </p:txBody>
      </p:sp>
      <p:sp>
        <p:nvSpPr>
          <p:cNvPr id="4" name="Rectangle 3">
            <a:extLst>
              <a:ext uri="{FF2B5EF4-FFF2-40B4-BE49-F238E27FC236}">
                <a16:creationId xmlns:a16="http://schemas.microsoft.com/office/drawing/2014/main" id="{8369CF94-3E06-4D29-AD53-AD2701FC408B}"/>
              </a:ext>
            </a:extLst>
          </p:cNvPr>
          <p:cNvSpPr/>
          <p:nvPr/>
        </p:nvSpPr>
        <p:spPr>
          <a:xfrm>
            <a:off x="661181" y="1690688"/>
            <a:ext cx="8609428" cy="4247317"/>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Range of genres- sci-fi, horror, comedy, drama, romantic </a:t>
            </a:r>
          </a:p>
          <a:p>
            <a:pPr marL="342900" indent="-342900">
              <a:buFont typeface="Helvetica Neue"/>
              <a:buChar char="-"/>
            </a:pPr>
            <a:r>
              <a:rPr lang="en-GB" dirty="0"/>
              <a:t>The film makes me feel surprised by the way bot characters talk to each other. It does not represent an accurate couple on their anniversary as the main thing they talk about is Asparagus and the fact it is an aphrodisiac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Makes the audience reflect upon the importance of human connections and how we build deeper connection with people- rather than just switching them off as we get bored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Creepy and ominous atmosphere- eerie calmness and close sonic perspective makes the audience feel tense and pre-empts that a significant turning point in the film will come up soon in the narrative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Uncomfortable mood- unfamiliar way of life that the audience is not used to makes us feel strange and untrusting of the characters and their intensions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Makes the audience look more carefully into the purpose of technology and what they use it for- will it ever come to the stage in our lifetimes that we use it for our own personal and romantic gain?</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0334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DF81C0E-4AFA-42FE-A1F7-98B792ED6742}"/>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Film Form</a:t>
            </a:r>
          </a:p>
        </p:txBody>
      </p:sp>
    </p:spTree>
    <p:extLst>
      <p:ext uri="{BB962C8B-B14F-4D97-AF65-F5344CB8AC3E}">
        <p14:creationId xmlns:p14="http://schemas.microsoft.com/office/powerpoint/2010/main" val="3452041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581A1-8F34-4EF8-8C21-A13EA674875E}"/>
              </a:ext>
            </a:extLst>
          </p:cNvPr>
          <p:cNvSpPr>
            <a:spLocks noGrp="1"/>
          </p:cNvSpPr>
          <p:nvPr>
            <p:ph type="title"/>
          </p:nvPr>
        </p:nvSpPr>
        <p:spPr>
          <a:xfrm>
            <a:off x="838200" y="365126"/>
            <a:ext cx="10515600" cy="469762"/>
          </a:xfrm>
        </p:spPr>
        <p:txBody>
          <a:bodyPr>
            <a:normAutofit fontScale="90000"/>
          </a:bodyPr>
          <a:lstStyle/>
          <a:p>
            <a:pPr algn="ctr"/>
            <a:r>
              <a:rPr lang="en-GB" dirty="0"/>
              <a:t>Cinematography </a:t>
            </a:r>
          </a:p>
        </p:txBody>
      </p:sp>
      <p:sp>
        <p:nvSpPr>
          <p:cNvPr id="4" name="Rectangle 3">
            <a:extLst>
              <a:ext uri="{FF2B5EF4-FFF2-40B4-BE49-F238E27FC236}">
                <a16:creationId xmlns:a16="http://schemas.microsoft.com/office/drawing/2014/main" id="{DF29CF3E-B3D2-40E9-8BF6-6B3375B493D5}"/>
              </a:ext>
            </a:extLst>
          </p:cNvPr>
          <p:cNvSpPr/>
          <p:nvPr/>
        </p:nvSpPr>
        <p:spPr>
          <a:xfrm>
            <a:off x="159025" y="705611"/>
            <a:ext cx="11873949" cy="5909310"/>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Aesthetic of Film Noir</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Soft, light referenced the romantic genre, and the combination of the two looks blended light the way the film blends genres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High contrast look created through soft light</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Functional low key  lighting- lamp and candles which create an orange/ yellow tone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Mid shots of woman at table- see her full face- aligned more with her perspective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Camera- man is always obscured – gives the impression he is inhuman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Close-ups- show their lack of emotions- robot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Opening image- facing each other both at a distance in their own sperate worlds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Low key/ muted colours- unfulfilling and boring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Rarely share the screen at the same time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Woman’s perspective through over the shoulder shots and  close-ups and camera is face on – camera aligns with her as the subject through positioning</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Man- side on shots- seen as an object </a:t>
            </a:r>
          </a:p>
          <a:p>
            <a:pPr marL="285750" lvl="0" indent="-285750">
              <a:buFontTx/>
              <a:buChar char="-"/>
            </a:pPr>
            <a:r>
              <a:rPr lang="en-GB" dirty="0"/>
              <a:t>Characters are established through close ups, and over the shoulder shots, it is made clear who the protagonist is at first because we see it from the lady’s perspective most of the time.</a:t>
            </a:r>
          </a:p>
          <a:p>
            <a:pPr marL="285750" lvl="0" indent="-285750">
              <a:buFontTx/>
              <a:buChar char="-"/>
            </a:pPr>
            <a:r>
              <a:rPr lang="en-GB" dirty="0"/>
              <a:t>In the beginning, we see the lady face on, whereas, we see the men side on a lot of the time. </a:t>
            </a:r>
          </a:p>
          <a:p>
            <a:pPr marL="285750" lvl="0" indent="-285750">
              <a:buFontTx/>
              <a:buChar char="-"/>
            </a:pPr>
            <a:r>
              <a:rPr lang="en-GB" dirty="0"/>
              <a:t>We rarely see both characters in the same shot and is only when they are turning of each other’s switch. This reinforces the fact that they are different and are not attracted to each other, but also demonstrates the fact that both are robotic because they do not feel the need to get close and personal with each other. </a:t>
            </a:r>
          </a:p>
          <a:p>
            <a:pPr marL="342900" lvl="0" indent="-342900" algn="just">
              <a:spcAft>
                <a:spcPts val="0"/>
              </a:spcAft>
              <a:buFont typeface="Helvetica Neue"/>
              <a:buChar char="-"/>
            </a:pPr>
            <a:endPar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76079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1EAD-4DE3-4789-980C-06DDC96DF708}"/>
              </a:ext>
            </a:extLst>
          </p:cNvPr>
          <p:cNvSpPr>
            <a:spLocks noGrp="1"/>
          </p:cNvSpPr>
          <p:nvPr>
            <p:ph type="title"/>
          </p:nvPr>
        </p:nvSpPr>
        <p:spPr/>
        <p:txBody>
          <a:bodyPr/>
          <a:lstStyle/>
          <a:p>
            <a:r>
              <a:rPr lang="en-GB" dirty="0"/>
              <a:t>Sound </a:t>
            </a:r>
          </a:p>
        </p:txBody>
      </p:sp>
      <p:sp>
        <p:nvSpPr>
          <p:cNvPr id="5" name="Rectangle 4">
            <a:extLst>
              <a:ext uri="{FF2B5EF4-FFF2-40B4-BE49-F238E27FC236}">
                <a16:creationId xmlns:a16="http://schemas.microsoft.com/office/drawing/2014/main" id="{7BA76B1A-2E81-4338-8D3B-97A28AD3E3E9}"/>
              </a:ext>
            </a:extLst>
          </p:cNvPr>
          <p:cNvSpPr/>
          <p:nvPr/>
        </p:nvSpPr>
        <p:spPr>
          <a:xfrm>
            <a:off x="838199" y="1582341"/>
            <a:ext cx="9259957" cy="4247317"/>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Diegetic Sound of  wine glasses- significant as it is the cause of the argument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Dialogue- ‘Mechanical sex’- shows how they are unfulfilled as robots and have no human connection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Low drum as tensions increase- drum of a heartbeat or building up to something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Ominous non-diegetic song- associated with horror films/ dolls- robot/ not real– eerily calming/ lullaby- perhaps showing how the husband has gone to sleep</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Refers to husband as ‘My current unit/ model’- rather than a human or husband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Repetition of dialogue and music- to emphasise the point of a never ending cycle</a:t>
            </a:r>
          </a:p>
          <a:p>
            <a:pPr marL="285750" lvl="0" indent="-285750">
              <a:buFontTx/>
              <a:buChar char="-"/>
            </a:pPr>
            <a:r>
              <a:rPr lang="en-GB" dirty="0"/>
              <a:t>There is close sonic perspective of them both eating making it uncomfortable to watch for us but also for both characters. </a:t>
            </a:r>
          </a:p>
          <a:p>
            <a:pPr marL="285750" lvl="0" indent="-285750">
              <a:buFontTx/>
              <a:buChar char="-"/>
            </a:pPr>
            <a:r>
              <a:rPr lang="en-GB" dirty="0"/>
              <a:t>There is close sonic perspective of the switches being turned off, highlighting the importance, and reinforcing the fat that they are robots and if they annoy someone, they can just be turned off which is not humane. </a:t>
            </a:r>
          </a:p>
          <a:p>
            <a:pPr marL="285750" lvl="0" indent="-285750">
              <a:buFontTx/>
              <a:buChar char="-"/>
            </a:pPr>
            <a:endParaRPr lang="en-GB" dirty="0"/>
          </a:p>
          <a:p>
            <a:pPr marL="342900" lvl="0" indent="-342900" algn="just">
              <a:spcAft>
                <a:spcPts val="0"/>
              </a:spcAft>
              <a:buFont typeface="Helvetica Neue"/>
              <a:buChar char="-"/>
            </a:pP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2610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54E8-3234-41CE-A393-AD3FE64CFF8D}"/>
              </a:ext>
            </a:extLst>
          </p:cNvPr>
          <p:cNvSpPr>
            <a:spLocks noGrp="1"/>
          </p:cNvSpPr>
          <p:nvPr>
            <p:ph type="title"/>
          </p:nvPr>
        </p:nvSpPr>
        <p:spPr/>
        <p:txBody>
          <a:bodyPr/>
          <a:lstStyle/>
          <a:p>
            <a:r>
              <a:rPr lang="en-GB" dirty="0"/>
              <a:t>Mese en scene, editing and performance </a:t>
            </a:r>
          </a:p>
        </p:txBody>
      </p:sp>
      <p:sp>
        <p:nvSpPr>
          <p:cNvPr id="4" name="Rectangle 3">
            <a:extLst>
              <a:ext uri="{FF2B5EF4-FFF2-40B4-BE49-F238E27FC236}">
                <a16:creationId xmlns:a16="http://schemas.microsoft.com/office/drawing/2014/main" id="{4091E132-C9DD-40E6-80F8-423F0BCBE116}"/>
              </a:ext>
            </a:extLst>
          </p:cNvPr>
          <p:cNvSpPr/>
          <p:nvPr/>
        </p:nvSpPr>
        <p:spPr>
          <a:xfrm>
            <a:off x="838200" y="1859340"/>
            <a:ext cx="8305800" cy="4524315"/>
          </a:xfrm>
          <a:prstGeom prst="rect">
            <a:avLst/>
          </a:prstGeom>
        </p:spPr>
        <p:txBody>
          <a:bodyPr wrap="square">
            <a:spAutoFit/>
          </a:bodyPr>
          <a:lstStyle/>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Shift of tone- editing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Action/reaction shots-her/him- conflict in editing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Both woman and man lack emotion even when angry/ sad/ in love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Switch- significant as it represents an easy way out of life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Sign reads ‘choose everlasting love’- contradicted as this is a lie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woman’s emotions- not genuine/ absence to feel emotions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Helvetica Neue"/>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Close sonic perspective- food- uncomfortable mood</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buFontTx/>
              <a:buChar char="-"/>
            </a:pPr>
            <a:r>
              <a:rPr lang="en-GB" dirty="0">
                <a:latin typeface="Calibri "/>
              </a:rPr>
              <a:t>In terms of editing, there is a lot of back and forth shots where we only get to see one character at a time, this reinforces the idea of a conversation but also highlights the fact that they are not close with each other physically or emotionally which is why they are not closer to each other on the table. </a:t>
            </a:r>
          </a:p>
          <a:p>
            <a:pPr marL="285750" lvl="0" indent="-285750">
              <a:buFontTx/>
              <a:buChar char="-"/>
            </a:pPr>
            <a:r>
              <a:rPr lang="en-GB" dirty="0">
                <a:latin typeface="Calibri "/>
              </a:rPr>
              <a:t>In terms of Mese en Scene, the setting is used to create a nice feeling for the characters and us as the audience, but instead is ruined by all of the dialogue as they are both arguing with each other.</a:t>
            </a:r>
          </a:p>
          <a:p>
            <a:pPr marL="285750" lvl="0" indent="-285750">
              <a:buFontTx/>
              <a:buChar char="-"/>
            </a:pPr>
            <a:endParaRPr lang="en-GB" dirty="0"/>
          </a:p>
          <a:p>
            <a:pPr marL="342900" lvl="0" indent="-342900" algn="just">
              <a:spcAft>
                <a:spcPts val="0"/>
              </a:spcAft>
              <a:buFont typeface="Helvetica Neue"/>
              <a:buChar char="-"/>
            </a:pPr>
            <a:endPar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5877271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1703</Words>
  <Application>Microsoft Office PowerPoint</Application>
  <PresentationFormat>Widescreen</PresentationFormat>
  <Paragraphs>82</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vt:lpstr>
      <vt:lpstr>Calibri Light</vt:lpstr>
      <vt:lpstr>Helvetica Neue</vt:lpstr>
      <vt:lpstr>Office Theme</vt:lpstr>
      <vt:lpstr>High Maintenance  (By Emma and Harry)</vt:lpstr>
      <vt:lpstr>How the protagonist and other characters are established and developed</vt:lpstr>
      <vt:lpstr>How time and place are established and represented</vt:lpstr>
      <vt:lpstr>The use of enigma, narrative crisis and resolution </vt:lpstr>
      <vt:lpstr>An explorations of binary oppositions in the films </vt:lpstr>
      <vt:lpstr>Identify and explore the messages and ideas of the film and ideology </vt:lpstr>
      <vt:lpstr>How does the film make you feel? What does it make you think about?</vt:lpstr>
      <vt:lpstr>Film Form</vt:lpstr>
      <vt:lpstr>Cinematography </vt:lpstr>
      <vt:lpstr>Sound </vt:lpstr>
      <vt:lpstr>Mese en scene, editing and performance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Maintenance  (By Emma and Harry)</dc:title>
  <dc:creator>Harry Chaplain</dc:creator>
  <cp:lastModifiedBy> </cp:lastModifiedBy>
  <cp:revision>4</cp:revision>
  <dcterms:created xsi:type="dcterms:W3CDTF">2020-06-08T21:33:33Z</dcterms:created>
  <dcterms:modified xsi:type="dcterms:W3CDTF">2020-06-08T22:03:03Z</dcterms:modified>
</cp:coreProperties>
</file>