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0" r:id="rId4"/>
    <p:sldId id="261" r:id="rId5"/>
    <p:sldId id="262" r:id="rId6"/>
    <p:sldId id="263"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5E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21"/>
    <p:restoredTop sz="93741"/>
  </p:normalViewPr>
  <p:slideViewPr>
    <p:cSldViewPr snapToGrid="0" snapToObjects="1">
      <p:cViewPr>
        <p:scale>
          <a:sx n="84" d="100"/>
          <a:sy n="84" d="100"/>
        </p:scale>
        <p:origin x="696" y="9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B5A92-82B3-A143-885D-E7CA99E9A5A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5951B1F-E602-C345-9F67-F29BC9C89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A4B884B-A3EC-D245-B59E-2835E260B7D0}"/>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5" name="Footer Placeholder 4">
            <a:extLst>
              <a:ext uri="{FF2B5EF4-FFF2-40B4-BE49-F238E27FC236}">
                <a16:creationId xmlns:a16="http://schemas.microsoft.com/office/drawing/2014/main" id="{532D3F66-E769-3440-8B51-DC433E3350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B387AC1-D246-DD49-8942-6B1A9A65EF9E}"/>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75413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0C7BE-37FE-D347-9381-4ADE7E3B70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762908-5FA5-664B-847F-35E1CEA3AE4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8184A54-1A1C-6145-AFAE-201B0DFB4A91}"/>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5" name="Footer Placeholder 4">
            <a:extLst>
              <a:ext uri="{FF2B5EF4-FFF2-40B4-BE49-F238E27FC236}">
                <a16:creationId xmlns:a16="http://schemas.microsoft.com/office/drawing/2014/main" id="{DF2F746F-43F1-FF48-945B-2566FE421F4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0F029C-1A1B-D343-97FA-493565F279A9}"/>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3478914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C6E39-83B1-A44E-89FC-CB2F51C8A0B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95EAF6-065D-ED4A-9AD6-D52D888CD1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8B6BE3E-3A43-7F49-976F-1C21FDA00E2C}"/>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5" name="Footer Placeholder 4">
            <a:extLst>
              <a:ext uri="{FF2B5EF4-FFF2-40B4-BE49-F238E27FC236}">
                <a16:creationId xmlns:a16="http://schemas.microsoft.com/office/drawing/2014/main" id="{2BF987D6-76CF-2E4D-A5D6-062D7F0A56F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7DD9293-2929-1942-B34A-65897F9056A3}"/>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4146491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1060B-2833-234A-93AB-5045A7834DB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38787DC-0AEC-D74E-ACD9-130F08B197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307DA02-D860-6E43-B9B5-014B07288CB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B214953-64FD-AD44-97CE-EAD4B0BE94CF}"/>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6" name="Footer Placeholder 5">
            <a:extLst>
              <a:ext uri="{FF2B5EF4-FFF2-40B4-BE49-F238E27FC236}">
                <a16:creationId xmlns:a16="http://schemas.microsoft.com/office/drawing/2014/main" id="{DA32B6F1-D1AF-724E-A1FB-4E752C1FFBD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8C6970-5B70-DD4B-BE8A-F6DDD7C8BDC2}"/>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4243010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469E2-A7D3-7441-B8DE-A3794066C37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A3B4B5-39BA-1A4A-A33D-B229E20F11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EF53207-2091-F54C-A13D-DB6F085F24E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633DF6A-1F75-9F4F-9A99-59C0BE065D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927F9F4-C9A8-964E-B843-8E2939693B6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F599238-DC88-E449-A9F4-CBB1E2F6B6CE}"/>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8" name="Footer Placeholder 7">
            <a:extLst>
              <a:ext uri="{FF2B5EF4-FFF2-40B4-BE49-F238E27FC236}">
                <a16:creationId xmlns:a16="http://schemas.microsoft.com/office/drawing/2014/main" id="{9D8930F8-AA3A-094D-A9CA-E0E226F7FB4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D902995-76E6-9840-8F29-15125C292A6B}"/>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1669336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71DAC-0A1B-8040-A2E6-157BF95B637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50B074C-A49B-514C-824A-9C79B866EC55}"/>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4" name="Footer Placeholder 3">
            <a:extLst>
              <a:ext uri="{FF2B5EF4-FFF2-40B4-BE49-F238E27FC236}">
                <a16:creationId xmlns:a16="http://schemas.microsoft.com/office/drawing/2014/main" id="{2315211F-6EB1-D244-92EF-B6A69BCA959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BE530F4-2621-6640-923A-003C2F1CE06A}"/>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2715622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9101AC-B174-334D-86CF-FBEA15E267D1}"/>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3" name="Footer Placeholder 2">
            <a:extLst>
              <a:ext uri="{FF2B5EF4-FFF2-40B4-BE49-F238E27FC236}">
                <a16:creationId xmlns:a16="http://schemas.microsoft.com/office/drawing/2014/main" id="{D8230CF2-3FDF-2C47-970F-CEB6B0E10E8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E58BA8-F063-2A4A-ADCD-CB7A5EFA0D90}"/>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3317199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EB975-FA11-F949-A925-9D904D306F8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9DA9241-9189-014C-9CD2-591097EB87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19EF008-C3AA-1949-9591-E0EB7DDCF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17AF6E-991F-014D-94A9-B185056114B0}"/>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6" name="Footer Placeholder 5">
            <a:extLst>
              <a:ext uri="{FF2B5EF4-FFF2-40B4-BE49-F238E27FC236}">
                <a16:creationId xmlns:a16="http://schemas.microsoft.com/office/drawing/2014/main" id="{7F0DA217-59DB-F74F-BAA6-840544D9274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9C17714-9449-B948-9D01-E8C94A8C125E}"/>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2508008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89DEC-C434-B949-8855-4B50550CC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0AD08D5-7DE2-B24D-A86C-34535A8012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A9C011F-3127-8D48-B0BF-CF699795D6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3D20AA-8BA1-8844-AACC-73E1AFEEFF37}"/>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6" name="Footer Placeholder 5">
            <a:extLst>
              <a:ext uri="{FF2B5EF4-FFF2-40B4-BE49-F238E27FC236}">
                <a16:creationId xmlns:a16="http://schemas.microsoft.com/office/drawing/2014/main" id="{8753CD15-7692-214B-8898-C597DD7234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DBFB7A-F3FD-9848-990D-41610FC8AF31}"/>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232430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88DE6-B0F7-5845-8C12-E2AD7A75CE3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34C2F38-16C7-2647-9025-33AA4BC17CC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BB30A2-D5D8-AF42-BDDF-B80CF2544164}"/>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5" name="Footer Placeholder 4">
            <a:extLst>
              <a:ext uri="{FF2B5EF4-FFF2-40B4-BE49-F238E27FC236}">
                <a16:creationId xmlns:a16="http://schemas.microsoft.com/office/drawing/2014/main" id="{4B446201-2BD6-8C4F-B5DB-42DEABD33D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560DA7-38DF-9C42-A668-47DCE2DD5526}"/>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2896410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0F05D6-988F-4149-AB07-3DFCF201F10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C3F8A5F-E0B7-DB40-B786-540DEFB5AF1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F742EE1-B80D-0C42-B2FE-3D27697A0E59}"/>
              </a:ext>
            </a:extLst>
          </p:cNvPr>
          <p:cNvSpPr>
            <a:spLocks noGrp="1"/>
          </p:cNvSpPr>
          <p:nvPr>
            <p:ph type="dt" sz="half" idx="10"/>
          </p:nvPr>
        </p:nvSpPr>
        <p:spPr/>
        <p:txBody>
          <a:bodyPr/>
          <a:lstStyle/>
          <a:p>
            <a:fld id="{EDA9C5E8-F776-C94C-BFF0-00DF203CF88E}" type="datetimeFigureOut">
              <a:rPr lang="en-US" smtClean="0"/>
              <a:t>10/14/20</a:t>
            </a:fld>
            <a:endParaRPr lang="en-US" dirty="0"/>
          </a:p>
        </p:txBody>
      </p:sp>
      <p:sp>
        <p:nvSpPr>
          <p:cNvPr id="5" name="Footer Placeholder 4">
            <a:extLst>
              <a:ext uri="{FF2B5EF4-FFF2-40B4-BE49-F238E27FC236}">
                <a16:creationId xmlns:a16="http://schemas.microsoft.com/office/drawing/2014/main" id="{5765D028-533F-E14B-B6F3-360E6245BD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FDF4CB-F356-364B-A210-E8417D27C9CB}"/>
              </a:ext>
            </a:extLst>
          </p:cNvPr>
          <p:cNvSpPr>
            <a:spLocks noGrp="1"/>
          </p:cNvSpPr>
          <p:nvPr>
            <p:ph type="sldNum" sz="quarter" idx="12"/>
          </p:nvPr>
        </p:nvSpPr>
        <p:spPr/>
        <p:txBody>
          <a:bodyPr/>
          <a:lstStyle/>
          <a:p>
            <a:fld id="{F2B7A2B0-803B-4F4B-B170-F52151E4EA8C}" type="slidenum">
              <a:rPr lang="en-US" smtClean="0"/>
              <a:t>‹#›</a:t>
            </a:fld>
            <a:endParaRPr lang="en-US" dirty="0"/>
          </a:p>
        </p:txBody>
      </p:sp>
    </p:spTree>
    <p:extLst>
      <p:ext uri="{BB962C8B-B14F-4D97-AF65-F5344CB8AC3E}">
        <p14:creationId xmlns:p14="http://schemas.microsoft.com/office/powerpoint/2010/main" val="866534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DBA03B-3A01-1544-89BD-7894F06D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D1C9B4-99E9-3F47-AAA4-0C356CA1E4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89485-AFF8-EA4C-AA5C-802F1CBE37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9C5E8-F776-C94C-BFF0-00DF203CF88E}" type="datetimeFigureOut">
              <a:rPr lang="en-US" smtClean="0"/>
              <a:t>10/14/20</a:t>
            </a:fld>
            <a:endParaRPr lang="en-US" dirty="0"/>
          </a:p>
        </p:txBody>
      </p:sp>
      <p:sp>
        <p:nvSpPr>
          <p:cNvPr id="5" name="Footer Placeholder 4">
            <a:extLst>
              <a:ext uri="{FF2B5EF4-FFF2-40B4-BE49-F238E27FC236}">
                <a16:creationId xmlns:a16="http://schemas.microsoft.com/office/drawing/2014/main" id="{D5363D13-691E-9E48-BA0D-CB7E22F00D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03EAD7B-7111-F54C-A764-7DD7EBA1AF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7A2B0-803B-4F4B-B170-F52151E4EA8C}" type="slidenum">
              <a:rPr lang="en-US" smtClean="0"/>
              <a:t>‹#›</a:t>
            </a:fld>
            <a:endParaRPr lang="en-US" dirty="0"/>
          </a:p>
        </p:txBody>
      </p:sp>
    </p:spTree>
    <p:extLst>
      <p:ext uri="{BB962C8B-B14F-4D97-AF65-F5344CB8AC3E}">
        <p14:creationId xmlns:p14="http://schemas.microsoft.com/office/powerpoint/2010/main" val="2956071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group of people in a boat on a body of water&#10;&#10;Description automatically generated">
            <a:extLst>
              <a:ext uri="{FF2B5EF4-FFF2-40B4-BE49-F238E27FC236}">
                <a16:creationId xmlns:a16="http://schemas.microsoft.com/office/drawing/2014/main" id="{229C5B5A-2476-584A-B7B9-C7668AABD23C}"/>
              </a:ext>
            </a:extLst>
          </p:cNvPr>
          <p:cNvPicPr>
            <a:picLocks noChangeAspect="1"/>
          </p:cNvPicPr>
          <p:nvPr/>
        </p:nvPicPr>
        <p:blipFill rotWithShape="1">
          <a:blip r:embed="rId2">
            <a:alphaModFix amt="50000"/>
          </a:blip>
          <a:srcRect t="6250"/>
          <a:stretch/>
        </p:blipFill>
        <p:spPr>
          <a:xfrm>
            <a:off x="20" y="1"/>
            <a:ext cx="12191980" cy="6857999"/>
          </a:xfrm>
          <a:prstGeom prst="rect">
            <a:avLst/>
          </a:prstGeom>
        </p:spPr>
      </p:pic>
      <p:sp>
        <p:nvSpPr>
          <p:cNvPr id="2" name="Title 1">
            <a:extLst>
              <a:ext uri="{FF2B5EF4-FFF2-40B4-BE49-F238E27FC236}">
                <a16:creationId xmlns:a16="http://schemas.microsoft.com/office/drawing/2014/main" id="{E6E1E649-F508-AE4A-BB7E-A06BE3AE0751}"/>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Beasts of the Southern Wild</a:t>
            </a:r>
          </a:p>
        </p:txBody>
      </p:sp>
      <p:sp>
        <p:nvSpPr>
          <p:cNvPr id="3" name="Subtitle 2">
            <a:extLst>
              <a:ext uri="{FF2B5EF4-FFF2-40B4-BE49-F238E27FC236}">
                <a16:creationId xmlns:a16="http://schemas.microsoft.com/office/drawing/2014/main" id="{C81B8887-4E33-4645-96C4-AB76C08C14F2}"/>
              </a:ext>
            </a:extLst>
          </p:cNvPr>
          <p:cNvSpPr>
            <a:spLocks noGrp="1"/>
          </p:cNvSpPr>
          <p:nvPr>
            <p:ph type="subTitle" idx="1"/>
          </p:nvPr>
        </p:nvSpPr>
        <p:spPr>
          <a:xfrm>
            <a:off x="1524000" y="4159404"/>
            <a:ext cx="9144000" cy="1098395"/>
          </a:xfrm>
        </p:spPr>
        <p:txBody>
          <a:bodyPr>
            <a:normAutofit/>
          </a:bodyPr>
          <a:lstStyle/>
          <a:p>
            <a:endParaRPr lang="en-US" dirty="0">
              <a:solidFill>
                <a:srgbClr val="FFFFFF"/>
              </a:solidFill>
            </a:endParaRPr>
          </a:p>
        </p:txBody>
      </p:sp>
    </p:spTree>
    <p:extLst>
      <p:ext uri="{BB962C8B-B14F-4D97-AF65-F5344CB8AC3E}">
        <p14:creationId xmlns:p14="http://schemas.microsoft.com/office/powerpoint/2010/main" val="17246834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506-2D9B-D041-A6B3-337A4DDFAD48}"/>
              </a:ext>
            </a:extLst>
          </p:cNvPr>
          <p:cNvSpPr>
            <a:spLocks noGrp="1"/>
          </p:cNvSpPr>
          <p:nvPr>
            <p:ph type="title"/>
          </p:nvPr>
        </p:nvSpPr>
        <p:spPr>
          <a:xfrm>
            <a:off x="838200" y="45085"/>
            <a:ext cx="10515600" cy="1325563"/>
          </a:xfrm>
        </p:spPr>
        <p:txBody>
          <a:bodyPr>
            <a:normAutofit/>
          </a:bodyPr>
          <a:lstStyle/>
          <a:p>
            <a:pPr algn="ctr"/>
            <a:r>
              <a:rPr lang="en-US" sz="5400" b="1" dirty="0">
                <a:latin typeface="Aldhabi" pitchFamily="2" charset="-78"/>
                <a:cs typeface="Aldhabi" pitchFamily="2" charset="-78"/>
              </a:rPr>
              <a:t>Cinematography </a:t>
            </a:r>
          </a:p>
        </p:txBody>
      </p:sp>
      <p:sp>
        <p:nvSpPr>
          <p:cNvPr id="6" name="Rectangle 5">
            <a:extLst>
              <a:ext uri="{FF2B5EF4-FFF2-40B4-BE49-F238E27FC236}">
                <a16:creationId xmlns:a16="http://schemas.microsoft.com/office/drawing/2014/main" id="{68840ECC-EC09-0F4D-849F-3C6D5CB0414A}"/>
              </a:ext>
            </a:extLst>
          </p:cNvPr>
          <p:cNvSpPr/>
          <p:nvPr/>
        </p:nvSpPr>
        <p:spPr>
          <a:xfrm>
            <a:off x="271930" y="1224458"/>
            <a:ext cx="10822790" cy="4370427"/>
          </a:xfrm>
          <a:prstGeom prst="rect">
            <a:avLst/>
          </a:prstGeom>
        </p:spPr>
        <p:txBody>
          <a:bodyPr wrap="square">
            <a:spAutoFit/>
          </a:bodyPr>
          <a:lstStyle/>
          <a:p>
            <a:pPr marL="285750" indent="-285750">
              <a:buFont typeface="Arial" panose="020B0604020202020204" pitchFamily="34" charset="0"/>
              <a:buChar char="•"/>
            </a:pPr>
            <a:r>
              <a:rPr lang="en-GB" sz="2000" dirty="0"/>
              <a:t>The audience is placed within the action creating immersion and, frequently, conveying realism.</a:t>
            </a:r>
          </a:p>
          <a:p>
            <a:pPr marL="285750" indent="-285750">
              <a:buFont typeface="Arial" panose="020B0604020202020204" pitchFamily="34" charset="0"/>
              <a:buChar char="•"/>
            </a:pPr>
            <a:r>
              <a:rPr lang="en-GB" sz="2000" dirty="0"/>
              <a:t>The film was predominantly shot on an </a:t>
            </a:r>
            <a:r>
              <a:rPr lang="en-GB" sz="2000" dirty="0" err="1"/>
              <a:t>Easyrig</a:t>
            </a:r>
            <a:r>
              <a:rPr lang="en-GB" sz="2000" dirty="0"/>
              <a:t> which lends documentary style to a lot of the footage </a:t>
            </a:r>
          </a:p>
          <a:p>
            <a:pPr marL="285750" indent="-285750">
              <a:buFont typeface="Arial" panose="020B0604020202020204" pitchFamily="34" charset="0"/>
              <a:buChar char="•"/>
            </a:pPr>
            <a:r>
              <a:rPr lang="en-GB" sz="2000" dirty="0"/>
              <a:t>Prevalence of shots from Hushpuppy’s perspective or at least from her the perspective of someone her height keeps her at the centre of the narrative and encourages spectators to align themselves with her </a:t>
            </a:r>
          </a:p>
          <a:p>
            <a:pPr marL="285750" indent="-285750">
              <a:buFont typeface="Arial" panose="020B0604020202020204" pitchFamily="34" charset="0"/>
              <a:buChar char="•"/>
            </a:pPr>
            <a:r>
              <a:rPr lang="en-GB" sz="2000" dirty="0"/>
              <a:t>The firework scene where the camera operator joins the party and takes the audience running through the location with the characters. </a:t>
            </a:r>
          </a:p>
          <a:p>
            <a:pPr marL="285750" indent="-285750">
              <a:buFont typeface="Arial" panose="020B0604020202020204" pitchFamily="34" charset="0"/>
              <a:buChar char="•"/>
            </a:pPr>
            <a:r>
              <a:rPr lang="en-GB" sz="2000" dirty="0"/>
              <a:t>Uses a handheld camera and heightened camera movement– often avoids compositional elements like focus and framing to give a documentary effect </a:t>
            </a:r>
          </a:p>
          <a:p>
            <a:pPr marL="285750" indent="-285750">
              <a:buFont typeface="Arial" panose="020B0604020202020204" pitchFamily="34" charset="0"/>
              <a:buChar char="•"/>
            </a:pPr>
            <a:r>
              <a:rPr lang="en-GB" sz="2000" dirty="0"/>
              <a:t>16mm film stock- grainy, soft focus, documentary style</a:t>
            </a:r>
          </a:p>
          <a:p>
            <a:pPr marL="285750" indent="-285750">
              <a:buFont typeface="Arial" panose="020B0604020202020204" pitchFamily="34" charset="0"/>
              <a:buChar char="•"/>
            </a:pPr>
            <a:r>
              <a:rPr lang="en-GB" sz="2000" dirty="0"/>
              <a:t>Camera tracks Hushpuppy </a:t>
            </a:r>
          </a:p>
          <a:p>
            <a:pPr marL="285750" indent="-285750">
              <a:buFont typeface="Arial" panose="020B0604020202020204" pitchFamily="34" charset="0"/>
              <a:buChar char="•"/>
            </a:pPr>
            <a:r>
              <a:rPr lang="en-GB" sz="2000" dirty="0"/>
              <a:t>Hushpuppy low angle eyeline shots- using over the shoulder shots. </a:t>
            </a:r>
          </a:p>
          <a:p>
            <a:pPr marL="285750" indent="-285750">
              <a:buFont typeface="Arial" panose="020B0604020202020204" pitchFamily="34" charset="0"/>
              <a:buChar char="•"/>
            </a:pPr>
            <a:endParaRPr lang="en-GB" dirty="0"/>
          </a:p>
        </p:txBody>
      </p:sp>
      <p:pic>
        <p:nvPicPr>
          <p:cNvPr id="12" name="Picture 11">
            <a:extLst>
              <a:ext uri="{FF2B5EF4-FFF2-40B4-BE49-F238E27FC236}">
                <a16:creationId xmlns:a16="http://schemas.microsoft.com/office/drawing/2014/main" id="{D086522A-9464-DA45-BC40-8026FEA314FB}"/>
              </a:ext>
            </a:extLst>
          </p:cNvPr>
          <p:cNvPicPr>
            <a:picLocks noChangeAspect="1"/>
          </p:cNvPicPr>
          <p:nvPr/>
        </p:nvPicPr>
        <p:blipFill>
          <a:blip r:embed="rId2"/>
          <a:stretch>
            <a:fillRect/>
          </a:stretch>
        </p:blipFill>
        <p:spPr>
          <a:xfrm>
            <a:off x="7772400" y="4297680"/>
            <a:ext cx="3810000" cy="2133600"/>
          </a:xfrm>
          <a:prstGeom prst="rect">
            <a:avLst/>
          </a:prstGeom>
        </p:spPr>
      </p:pic>
    </p:spTree>
    <p:extLst>
      <p:ext uri="{BB962C8B-B14F-4D97-AF65-F5344CB8AC3E}">
        <p14:creationId xmlns:p14="http://schemas.microsoft.com/office/powerpoint/2010/main" val="3653976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506-2D9B-D041-A6B3-337A4DDFAD48}"/>
              </a:ext>
            </a:extLst>
          </p:cNvPr>
          <p:cNvSpPr>
            <a:spLocks noGrp="1"/>
          </p:cNvSpPr>
          <p:nvPr>
            <p:ph type="title"/>
          </p:nvPr>
        </p:nvSpPr>
        <p:spPr>
          <a:xfrm>
            <a:off x="838200" y="219998"/>
            <a:ext cx="10515600" cy="1325563"/>
          </a:xfrm>
        </p:spPr>
        <p:txBody>
          <a:bodyPr>
            <a:normAutofit/>
          </a:bodyPr>
          <a:lstStyle/>
          <a:p>
            <a:pPr algn="ctr"/>
            <a:r>
              <a:rPr lang="en-US" sz="5400" b="1" dirty="0">
                <a:latin typeface="Aldhabi" pitchFamily="2" charset="-78"/>
                <a:cs typeface="Aldhabi" pitchFamily="2" charset="-78"/>
              </a:rPr>
              <a:t>Mise </a:t>
            </a:r>
            <a:r>
              <a:rPr lang="en-US" sz="5400" b="1" dirty="0" err="1">
                <a:latin typeface="Aldhabi" pitchFamily="2" charset="-78"/>
                <a:cs typeface="Aldhabi" pitchFamily="2" charset="-78"/>
              </a:rPr>
              <a:t>en</a:t>
            </a:r>
            <a:r>
              <a:rPr lang="en-US" sz="5400" b="1" dirty="0">
                <a:latin typeface="Aldhabi" pitchFamily="2" charset="-78"/>
                <a:cs typeface="Aldhabi" pitchFamily="2" charset="-78"/>
              </a:rPr>
              <a:t> Scene </a:t>
            </a:r>
          </a:p>
        </p:txBody>
      </p:sp>
      <p:sp>
        <p:nvSpPr>
          <p:cNvPr id="3" name="Content Placeholder 2">
            <a:extLst>
              <a:ext uri="{FF2B5EF4-FFF2-40B4-BE49-F238E27FC236}">
                <a16:creationId xmlns:a16="http://schemas.microsoft.com/office/drawing/2014/main" id="{3426AE7D-2C34-8D40-BB08-D04EB880EEFD}"/>
              </a:ext>
            </a:extLst>
          </p:cNvPr>
          <p:cNvSpPr>
            <a:spLocks noGrp="1"/>
          </p:cNvSpPr>
          <p:nvPr>
            <p:ph idx="1"/>
          </p:nvPr>
        </p:nvSpPr>
        <p:spPr>
          <a:xfrm>
            <a:off x="539751" y="1333500"/>
            <a:ext cx="7162800" cy="4975860"/>
          </a:xfrm>
        </p:spPr>
        <p:txBody>
          <a:bodyPr>
            <a:normAutofit fontScale="92500" lnSpcReduction="20000"/>
          </a:bodyPr>
          <a:lstStyle/>
          <a:p>
            <a:r>
              <a:rPr lang="en-GB" sz="2200" dirty="0"/>
              <a:t>The homes were constructed by local artists and boat builders to create very idiosyncratic, unique sets that reflected the characters and unusual lifestyles of the inhabitants of the bathtub. </a:t>
            </a:r>
          </a:p>
          <a:p>
            <a:r>
              <a:rPr lang="en-GB" sz="2200" dirty="0"/>
              <a:t>The filming location of Isle de Jean Charles in South Louisiana is severely affected by land loss so it conveys the sense of peril and emergency very authentically and the people who live there and became involved in making the film have useful experiences to draw on. </a:t>
            </a:r>
          </a:p>
          <a:p>
            <a:r>
              <a:rPr lang="en-GB" sz="2200" dirty="0"/>
              <a:t>Wink’s boat is welded out of flatbed and an old pick up truck- establishes his dismissal of modern society and conventional culture </a:t>
            </a:r>
          </a:p>
          <a:p>
            <a:r>
              <a:rPr lang="en-GB" sz="2200" dirty="0"/>
              <a:t>Levee- acts as a symbolic and physical barrier that separates the Bathtub from traditional modern society – divide between class, wealth, morals and values. </a:t>
            </a:r>
          </a:p>
          <a:p>
            <a:r>
              <a:rPr lang="en-GB" sz="2200" dirty="0"/>
              <a:t>Hushpuppy lives in a home separate to her father Wink- Hushpuppy is independent but may be considered to feel lonely </a:t>
            </a:r>
          </a:p>
          <a:p>
            <a:r>
              <a:rPr lang="en-GB" sz="2200" dirty="0"/>
              <a:t>Animals- Hushpuppy can relate more to the animals/ hear their heartbeats/ connect to those in nature/ sympathise with them. </a:t>
            </a:r>
          </a:p>
          <a:p>
            <a:endParaRPr lang="en-GB" sz="2000" dirty="0"/>
          </a:p>
          <a:p>
            <a:endParaRPr lang="en-GB" sz="2000" dirty="0"/>
          </a:p>
          <a:p>
            <a:endParaRPr lang="en-US" sz="1800" dirty="0"/>
          </a:p>
        </p:txBody>
      </p:sp>
      <p:pic>
        <p:nvPicPr>
          <p:cNvPr id="4" name="Picture 3">
            <a:extLst>
              <a:ext uri="{FF2B5EF4-FFF2-40B4-BE49-F238E27FC236}">
                <a16:creationId xmlns:a16="http://schemas.microsoft.com/office/drawing/2014/main" id="{CEFECE96-3D4B-414D-8C75-4E37D151D6EE}"/>
              </a:ext>
            </a:extLst>
          </p:cNvPr>
          <p:cNvPicPr>
            <a:picLocks noChangeAspect="1"/>
          </p:cNvPicPr>
          <p:nvPr/>
        </p:nvPicPr>
        <p:blipFill>
          <a:blip r:embed="rId2"/>
          <a:stretch>
            <a:fillRect/>
          </a:stretch>
        </p:blipFill>
        <p:spPr>
          <a:xfrm>
            <a:off x="8070850" y="1107282"/>
            <a:ext cx="3810000" cy="2133600"/>
          </a:xfrm>
          <a:prstGeom prst="rect">
            <a:avLst/>
          </a:prstGeom>
        </p:spPr>
      </p:pic>
      <p:pic>
        <p:nvPicPr>
          <p:cNvPr id="5" name="Picture 4">
            <a:extLst>
              <a:ext uri="{FF2B5EF4-FFF2-40B4-BE49-F238E27FC236}">
                <a16:creationId xmlns:a16="http://schemas.microsoft.com/office/drawing/2014/main" id="{1C5B75EA-42A3-6B4E-99A9-B05AFAA3D417}"/>
              </a:ext>
            </a:extLst>
          </p:cNvPr>
          <p:cNvPicPr>
            <a:picLocks noChangeAspect="1"/>
          </p:cNvPicPr>
          <p:nvPr/>
        </p:nvPicPr>
        <p:blipFill>
          <a:blip r:embed="rId3"/>
          <a:stretch>
            <a:fillRect/>
          </a:stretch>
        </p:blipFill>
        <p:spPr>
          <a:xfrm>
            <a:off x="8070848" y="3689887"/>
            <a:ext cx="3810001" cy="1984631"/>
          </a:xfrm>
          <a:prstGeom prst="rect">
            <a:avLst/>
          </a:prstGeom>
        </p:spPr>
      </p:pic>
    </p:spTree>
    <p:extLst>
      <p:ext uri="{BB962C8B-B14F-4D97-AF65-F5344CB8AC3E}">
        <p14:creationId xmlns:p14="http://schemas.microsoft.com/office/powerpoint/2010/main" val="3269295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506-2D9B-D041-A6B3-337A4DDFAD48}"/>
              </a:ext>
            </a:extLst>
          </p:cNvPr>
          <p:cNvSpPr>
            <a:spLocks noGrp="1"/>
          </p:cNvSpPr>
          <p:nvPr>
            <p:ph type="title"/>
          </p:nvPr>
        </p:nvSpPr>
        <p:spPr>
          <a:xfrm>
            <a:off x="838200" y="140175"/>
            <a:ext cx="10515600" cy="1325563"/>
          </a:xfrm>
        </p:spPr>
        <p:txBody>
          <a:bodyPr>
            <a:normAutofit/>
          </a:bodyPr>
          <a:lstStyle/>
          <a:p>
            <a:pPr algn="ctr"/>
            <a:r>
              <a:rPr lang="en-US" sz="5400" b="1" dirty="0">
                <a:latin typeface="Aldhabi" pitchFamily="2" charset="-78"/>
                <a:cs typeface="Aldhabi" pitchFamily="2" charset="-78"/>
              </a:rPr>
              <a:t>Editing </a:t>
            </a:r>
          </a:p>
        </p:txBody>
      </p:sp>
      <p:sp>
        <p:nvSpPr>
          <p:cNvPr id="3" name="Content Placeholder 2">
            <a:extLst>
              <a:ext uri="{FF2B5EF4-FFF2-40B4-BE49-F238E27FC236}">
                <a16:creationId xmlns:a16="http://schemas.microsoft.com/office/drawing/2014/main" id="{3426AE7D-2C34-8D40-BB08-D04EB880EEFD}"/>
              </a:ext>
            </a:extLst>
          </p:cNvPr>
          <p:cNvSpPr>
            <a:spLocks noGrp="1"/>
          </p:cNvSpPr>
          <p:nvPr>
            <p:ph idx="1"/>
          </p:nvPr>
        </p:nvSpPr>
        <p:spPr>
          <a:xfrm>
            <a:off x="457200" y="1343818"/>
            <a:ext cx="10896600" cy="5757705"/>
          </a:xfrm>
        </p:spPr>
        <p:txBody>
          <a:bodyPr>
            <a:normAutofit/>
          </a:bodyPr>
          <a:lstStyle/>
          <a:p>
            <a:r>
              <a:rPr lang="en-GB" sz="2000" dirty="0"/>
              <a:t>Hushpuppy was prioritised by ensuring that the majority of shots included her or were from her point of view. </a:t>
            </a:r>
          </a:p>
          <a:p>
            <a:r>
              <a:rPr lang="en-GB" sz="2000" dirty="0"/>
              <a:t>Wink’s demise was predictable from early in the film so the film’s predominantly linear narrative was emotive as we watched his inevitable decline with Hushpuppy. </a:t>
            </a:r>
          </a:p>
          <a:p>
            <a:r>
              <a:rPr lang="en-GB" sz="2000" dirty="0"/>
              <a:t>Use of Wink’s flashback of meeting Hushpuppy’s mother was lent greater power by being the</a:t>
            </a:r>
            <a:br>
              <a:rPr lang="en-GB" sz="2000" dirty="0"/>
            </a:br>
            <a:r>
              <a:rPr lang="en-GB" sz="2000" dirty="0"/>
              <a:t>only such scene in an otherwise linear film. </a:t>
            </a:r>
          </a:p>
          <a:p>
            <a:r>
              <a:rPr lang="en-GB" sz="2000" dirty="0"/>
              <a:t>Opening sequence uses montage editing to emulate the excited and energetic festival atmosphere </a:t>
            </a:r>
          </a:p>
          <a:p>
            <a:r>
              <a:rPr lang="en-GB" sz="2000" dirty="0"/>
              <a:t>Linear narrative </a:t>
            </a:r>
          </a:p>
          <a:p>
            <a:endParaRPr lang="en-GB" dirty="0"/>
          </a:p>
          <a:p>
            <a:endParaRPr lang="en-US" dirty="0"/>
          </a:p>
        </p:txBody>
      </p:sp>
      <p:pic>
        <p:nvPicPr>
          <p:cNvPr id="4" name="Picture 3">
            <a:extLst>
              <a:ext uri="{FF2B5EF4-FFF2-40B4-BE49-F238E27FC236}">
                <a16:creationId xmlns:a16="http://schemas.microsoft.com/office/drawing/2014/main" id="{40397129-0B99-AA43-B9FB-66BACC17BB99}"/>
              </a:ext>
            </a:extLst>
          </p:cNvPr>
          <p:cNvPicPr>
            <a:picLocks noChangeAspect="1"/>
          </p:cNvPicPr>
          <p:nvPr/>
        </p:nvPicPr>
        <p:blipFill>
          <a:blip r:embed="rId2"/>
          <a:stretch>
            <a:fillRect/>
          </a:stretch>
        </p:blipFill>
        <p:spPr>
          <a:xfrm>
            <a:off x="8425180" y="4222670"/>
            <a:ext cx="3492500" cy="2324100"/>
          </a:xfrm>
          <a:prstGeom prst="rect">
            <a:avLst/>
          </a:prstGeom>
        </p:spPr>
      </p:pic>
      <p:sp>
        <p:nvSpPr>
          <p:cNvPr id="5" name="TextBox 4">
            <a:extLst>
              <a:ext uri="{FF2B5EF4-FFF2-40B4-BE49-F238E27FC236}">
                <a16:creationId xmlns:a16="http://schemas.microsoft.com/office/drawing/2014/main" id="{68C3A4B2-09C0-3F48-8DEA-6D77E190BAEB}"/>
              </a:ext>
            </a:extLst>
          </p:cNvPr>
          <p:cNvSpPr txBox="1"/>
          <p:nvPr/>
        </p:nvSpPr>
        <p:spPr>
          <a:xfrm>
            <a:off x="457200" y="4101823"/>
            <a:ext cx="7848600" cy="2215991"/>
          </a:xfrm>
          <a:prstGeom prst="rect">
            <a:avLst/>
          </a:prstGeom>
          <a:noFill/>
        </p:spPr>
        <p:txBody>
          <a:bodyPr wrap="square" rtlCol="0">
            <a:spAutoFit/>
          </a:bodyPr>
          <a:lstStyle/>
          <a:p>
            <a:pPr marL="342900" indent="-342900">
              <a:buFont typeface="Arial" panose="020B0604020202020204" pitchFamily="34" charset="0"/>
              <a:buChar char="•"/>
            </a:pPr>
            <a:r>
              <a:rPr lang="en-GB" sz="2000" dirty="0"/>
              <a:t>Increased cutting rate during festival celebrations- disorientating and lively mood </a:t>
            </a:r>
          </a:p>
          <a:p>
            <a:pPr marL="342900" indent="-342900">
              <a:buFont typeface="Arial" panose="020B0604020202020204" pitchFamily="34" charset="0"/>
              <a:buChar char="•"/>
            </a:pPr>
            <a:r>
              <a:rPr lang="en-GB" sz="2000" dirty="0"/>
              <a:t>Flashback sequence in a linear film- shows significance of the scene and how its importance contributes to the narrative and Hushpuppy’s development- lends a greater power to show how Hushpuppy has grown and provides context to her independent and individual nature. </a:t>
            </a:r>
          </a:p>
          <a:p>
            <a:endParaRPr lang="en-US" dirty="0"/>
          </a:p>
        </p:txBody>
      </p:sp>
    </p:spTree>
    <p:extLst>
      <p:ext uri="{BB962C8B-B14F-4D97-AF65-F5344CB8AC3E}">
        <p14:creationId xmlns:p14="http://schemas.microsoft.com/office/powerpoint/2010/main" val="3361364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506-2D9B-D041-A6B3-337A4DDFAD48}"/>
              </a:ext>
            </a:extLst>
          </p:cNvPr>
          <p:cNvSpPr>
            <a:spLocks noGrp="1"/>
          </p:cNvSpPr>
          <p:nvPr>
            <p:ph type="title"/>
          </p:nvPr>
        </p:nvSpPr>
        <p:spPr>
          <a:xfrm>
            <a:off x="838200" y="18255"/>
            <a:ext cx="10515600" cy="1325563"/>
          </a:xfrm>
        </p:spPr>
        <p:txBody>
          <a:bodyPr>
            <a:normAutofit/>
          </a:bodyPr>
          <a:lstStyle/>
          <a:p>
            <a:pPr algn="ctr"/>
            <a:r>
              <a:rPr lang="en-US" sz="5400" b="1" dirty="0">
                <a:latin typeface="Aldhabi" pitchFamily="2" charset="-78"/>
                <a:cs typeface="Aldhabi" pitchFamily="2" charset="-78"/>
              </a:rPr>
              <a:t>Sound</a:t>
            </a:r>
          </a:p>
        </p:txBody>
      </p:sp>
      <p:sp>
        <p:nvSpPr>
          <p:cNvPr id="3" name="Content Placeholder 2">
            <a:extLst>
              <a:ext uri="{FF2B5EF4-FFF2-40B4-BE49-F238E27FC236}">
                <a16:creationId xmlns:a16="http://schemas.microsoft.com/office/drawing/2014/main" id="{3426AE7D-2C34-8D40-BB08-D04EB880EEFD}"/>
              </a:ext>
            </a:extLst>
          </p:cNvPr>
          <p:cNvSpPr>
            <a:spLocks noGrp="1"/>
          </p:cNvSpPr>
          <p:nvPr>
            <p:ph idx="1"/>
          </p:nvPr>
        </p:nvSpPr>
        <p:spPr>
          <a:xfrm>
            <a:off x="502920" y="1109345"/>
            <a:ext cx="10515600" cy="4351338"/>
          </a:xfrm>
        </p:spPr>
        <p:txBody>
          <a:bodyPr>
            <a:normAutofit/>
          </a:bodyPr>
          <a:lstStyle/>
          <a:p>
            <a:r>
              <a:rPr lang="en-GB" sz="2000" dirty="0"/>
              <a:t>Second-line parade culture, jazz-funeral culture is a huge part of the celebration sequence at the start of the film that defines the town. A funeral in New Orleans begins with these tragic dirges but then transforms into a celebratory, joyous party. This sequence, and this music, is crucial in conveying the positive aspects in living in a vulnerable place at a challenging time. </a:t>
            </a:r>
          </a:p>
          <a:p>
            <a:r>
              <a:rPr lang="en-GB" sz="2000" dirty="0"/>
              <a:t>Use of Hushpuppy’s voiceover from the film’s opening moments and throughout conveys her isolation as well as giving the spectator insight into how she perceives the world. </a:t>
            </a:r>
          </a:p>
          <a:p>
            <a:r>
              <a:rPr lang="en-GB" sz="2000" dirty="0"/>
              <a:t>3 reoccurring songs- Cajun and folk music score co-written by Zeitlin and Dan Romer reflects the chaotic whirlwind of life in the Bathtub. </a:t>
            </a:r>
          </a:p>
          <a:p>
            <a:r>
              <a:rPr lang="en-GB" sz="2000" dirty="0"/>
              <a:t>Voice over- subjective positioning- we view the world through Hushpuppy’s outlook/ perspective </a:t>
            </a:r>
          </a:p>
          <a:p>
            <a:endParaRPr lang="en-US" dirty="0"/>
          </a:p>
        </p:txBody>
      </p:sp>
      <p:pic>
        <p:nvPicPr>
          <p:cNvPr id="4" name="Picture 3">
            <a:extLst>
              <a:ext uri="{FF2B5EF4-FFF2-40B4-BE49-F238E27FC236}">
                <a16:creationId xmlns:a16="http://schemas.microsoft.com/office/drawing/2014/main" id="{8B6502B9-9BB4-2A4F-8888-1AA026287A59}"/>
              </a:ext>
            </a:extLst>
          </p:cNvPr>
          <p:cNvPicPr>
            <a:picLocks noChangeAspect="1"/>
          </p:cNvPicPr>
          <p:nvPr/>
        </p:nvPicPr>
        <p:blipFill>
          <a:blip r:embed="rId2"/>
          <a:stretch>
            <a:fillRect/>
          </a:stretch>
        </p:blipFill>
        <p:spPr>
          <a:xfrm>
            <a:off x="8061960" y="4138089"/>
            <a:ext cx="3627120" cy="2413684"/>
          </a:xfrm>
          <a:prstGeom prst="rect">
            <a:avLst/>
          </a:prstGeom>
        </p:spPr>
      </p:pic>
      <p:sp>
        <p:nvSpPr>
          <p:cNvPr id="5" name="TextBox 4">
            <a:extLst>
              <a:ext uri="{FF2B5EF4-FFF2-40B4-BE49-F238E27FC236}">
                <a16:creationId xmlns:a16="http://schemas.microsoft.com/office/drawing/2014/main" id="{626969C9-4044-564A-93C7-44E2665B5BA5}"/>
              </a:ext>
            </a:extLst>
          </p:cNvPr>
          <p:cNvSpPr txBox="1"/>
          <p:nvPr/>
        </p:nvSpPr>
        <p:spPr>
          <a:xfrm>
            <a:off x="487680" y="4138089"/>
            <a:ext cx="7132320" cy="1908215"/>
          </a:xfrm>
          <a:prstGeom prst="rect">
            <a:avLst/>
          </a:prstGeom>
          <a:noFill/>
        </p:spPr>
        <p:txBody>
          <a:bodyPr wrap="square" rtlCol="0">
            <a:spAutoFit/>
          </a:bodyPr>
          <a:lstStyle/>
          <a:p>
            <a:pPr marL="285750" indent="-285750">
              <a:buFont typeface="Arial" panose="020B0604020202020204" pitchFamily="34" charset="0"/>
              <a:buChar char="•"/>
            </a:pPr>
            <a:r>
              <a:rPr lang="en-GB" sz="2000" dirty="0"/>
              <a:t>Close sonic perspective of heartbeat- shows that Hushpuppy has a connection with nature and the world around her. Represents her humanity </a:t>
            </a:r>
          </a:p>
          <a:p>
            <a:pPr marL="285750" indent="-285750">
              <a:buFont typeface="Arial" panose="020B0604020202020204" pitchFamily="34" charset="0"/>
              <a:buChar char="•"/>
            </a:pPr>
            <a:r>
              <a:rPr lang="en-GB" sz="2000" dirty="0"/>
              <a:t>Lullaby twinkly music- child like innocence </a:t>
            </a:r>
          </a:p>
          <a:p>
            <a:pPr marL="285750" indent="-285750">
              <a:buFont typeface="Arial" panose="020B0604020202020204" pitchFamily="34" charset="0"/>
              <a:buChar char="•"/>
            </a:pPr>
            <a:r>
              <a:rPr lang="en-GB" sz="2000" dirty="0"/>
              <a:t>Parade folk music- parade culture/ upbeat/ sense of community </a:t>
            </a:r>
          </a:p>
          <a:p>
            <a:endParaRPr lang="en-US" dirty="0"/>
          </a:p>
        </p:txBody>
      </p:sp>
    </p:spTree>
    <p:extLst>
      <p:ext uri="{BB962C8B-B14F-4D97-AF65-F5344CB8AC3E}">
        <p14:creationId xmlns:p14="http://schemas.microsoft.com/office/powerpoint/2010/main" val="1346484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506-2D9B-D041-A6B3-337A4DDFAD48}"/>
              </a:ext>
            </a:extLst>
          </p:cNvPr>
          <p:cNvSpPr>
            <a:spLocks noGrp="1"/>
          </p:cNvSpPr>
          <p:nvPr>
            <p:ph type="title"/>
          </p:nvPr>
        </p:nvSpPr>
        <p:spPr>
          <a:xfrm>
            <a:off x="838200" y="137477"/>
            <a:ext cx="10515600" cy="1325563"/>
          </a:xfrm>
        </p:spPr>
        <p:txBody>
          <a:bodyPr>
            <a:normAutofit/>
          </a:bodyPr>
          <a:lstStyle/>
          <a:p>
            <a:pPr algn="ctr"/>
            <a:r>
              <a:rPr lang="en-US" sz="5400" b="1" dirty="0">
                <a:latin typeface="Aldhabi" pitchFamily="2" charset="-78"/>
                <a:cs typeface="Aldhabi" pitchFamily="2" charset="-78"/>
              </a:rPr>
              <a:t>Representation </a:t>
            </a:r>
          </a:p>
        </p:txBody>
      </p:sp>
      <p:sp>
        <p:nvSpPr>
          <p:cNvPr id="3" name="Content Placeholder 2">
            <a:extLst>
              <a:ext uri="{FF2B5EF4-FFF2-40B4-BE49-F238E27FC236}">
                <a16:creationId xmlns:a16="http://schemas.microsoft.com/office/drawing/2014/main" id="{3426AE7D-2C34-8D40-BB08-D04EB880EEFD}"/>
              </a:ext>
            </a:extLst>
          </p:cNvPr>
          <p:cNvSpPr>
            <a:spLocks noGrp="1"/>
          </p:cNvSpPr>
          <p:nvPr>
            <p:ph idx="1"/>
          </p:nvPr>
        </p:nvSpPr>
        <p:spPr>
          <a:xfrm>
            <a:off x="254000" y="1295400"/>
            <a:ext cx="8097520" cy="5018723"/>
          </a:xfrm>
        </p:spPr>
        <p:txBody>
          <a:bodyPr>
            <a:normAutofit fontScale="92500" lnSpcReduction="10000"/>
          </a:bodyPr>
          <a:lstStyle/>
          <a:p>
            <a:r>
              <a:rPr lang="en-GB" sz="2200" dirty="0"/>
              <a:t>The Levee as a physical barrier between different social groups can be read as a visual representation of social/racial division. </a:t>
            </a:r>
          </a:p>
          <a:p>
            <a:r>
              <a:rPr lang="en-GB" sz="2200" dirty="0"/>
              <a:t>Attitudes to gender and strength. Wink tries to encourage Hushpuppy to feel strong by referring to her as a man, “you </a:t>
            </a:r>
            <a:r>
              <a:rPr lang="en-GB" sz="2200" dirty="0" err="1"/>
              <a:t>gonna</a:t>
            </a:r>
            <a:r>
              <a:rPr lang="en-GB" sz="2200" dirty="0"/>
              <a:t> be the last man in the bathtub” and criticising emotions and weakness, “that’s just a side effect of being a stupid little girl.” </a:t>
            </a:r>
          </a:p>
          <a:p>
            <a:r>
              <a:rPr lang="en-GB" sz="2200" dirty="0"/>
              <a:t>Hushpuppy is represented as animalistic from the opening scene to the scene where she is encouraged to ‘beast it’. This could be read as problematic racial stereotyping. </a:t>
            </a:r>
          </a:p>
          <a:p>
            <a:r>
              <a:rPr lang="en-GB" sz="2200" dirty="0"/>
              <a:t>Wink and Hushpuppy’s family relationship is unorthodox</a:t>
            </a:r>
          </a:p>
          <a:p>
            <a:r>
              <a:rPr lang="en-GB" sz="2200" dirty="0"/>
              <a:t>Wink’s parenting style is rough, neglectful yet caring and loving- he teachers her harsh lessons about growing up, independence and being a ‘man’ </a:t>
            </a:r>
          </a:p>
          <a:p>
            <a:r>
              <a:rPr lang="en-GB" sz="2200" dirty="0"/>
              <a:t>Dehumanising the bathtub dwellers as people living in poverty who have to scavenge for their food in an animalistic way </a:t>
            </a:r>
          </a:p>
          <a:p>
            <a:r>
              <a:rPr lang="en-GB" sz="2200" dirty="0"/>
              <a:t>Glamourises poverty/ lower class and doesn't fairly represent the harsh reality of living in poverty and the consequences that come along with it.</a:t>
            </a:r>
          </a:p>
          <a:p>
            <a:endParaRPr lang="en-US" dirty="0"/>
          </a:p>
        </p:txBody>
      </p:sp>
      <p:pic>
        <p:nvPicPr>
          <p:cNvPr id="4" name="Picture 3">
            <a:extLst>
              <a:ext uri="{FF2B5EF4-FFF2-40B4-BE49-F238E27FC236}">
                <a16:creationId xmlns:a16="http://schemas.microsoft.com/office/drawing/2014/main" id="{D896BEC8-F7FD-1F4C-BD85-F79A46825F4E}"/>
              </a:ext>
            </a:extLst>
          </p:cNvPr>
          <p:cNvPicPr>
            <a:picLocks noChangeAspect="1"/>
          </p:cNvPicPr>
          <p:nvPr/>
        </p:nvPicPr>
        <p:blipFill>
          <a:blip r:embed="rId2"/>
          <a:stretch>
            <a:fillRect/>
          </a:stretch>
        </p:blipFill>
        <p:spPr>
          <a:xfrm>
            <a:off x="8351520" y="1295400"/>
            <a:ext cx="3302000" cy="2463800"/>
          </a:xfrm>
          <a:prstGeom prst="rect">
            <a:avLst/>
          </a:prstGeom>
        </p:spPr>
      </p:pic>
      <p:pic>
        <p:nvPicPr>
          <p:cNvPr id="6" name="Picture 5">
            <a:extLst>
              <a:ext uri="{FF2B5EF4-FFF2-40B4-BE49-F238E27FC236}">
                <a16:creationId xmlns:a16="http://schemas.microsoft.com/office/drawing/2014/main" id="{9021F8D5-ADBA-624A-96B1-B216781D03E6}"/>
              </a:ext>
            </a:extLst>
          </p:cNvPr>
          <p:cNvPicPr>
            <a:picLocks noChangeAspect="1"/>
          </p:cNvPicPr>
          <p:nvPr/>
        </p:nvPicPr>
        <p:blipFill>
          <a:blip r:embed="rId3"/>
          <a:stretch>
            <a:fillRect/>
          </a:stretch>
        </p:blipFill>
        <p:spPr>
          <a:xfrm>
            <a:off x="8351520" y="4089085"/>
            <a:ext cx="3302000" cy="1968657"/>
          </a:xfrm>
          <a:prstGeom prst="rect">
            <a:avLst/>
          </a:prstGeom>
        </p:spPr>
      </p:pic>
    </p:spTree>
    <p:extLst>
      <p:ext uri="{BB962C8B-B14F-4D97-AF65-F5344CB8AC3E}">
        <p14:creationId xmlns:p14="http://schemas.microsoft.com/office/powerpoint/2010/main" val="2338681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506-2D9B-D041-A6B3-337A4DDFAD48}"/>
              </a:ext>
            </a:extLst>
          </p:cNvPr>
          <p:cNvSpPr>
            <a:spLocks noGrp="1"/>
          </p:cNvSpPr>
          <p:nvPr>
            <p:ph type="title"/>
          </p:nvPr>
        </p:nvSpPr>
        <p:spPr>
          <a:xfrm>
            <a:off x="838200" y="84454"/>
            <a:ext cx="10515600" cy="1325563"/>
          </a:xfrm>
        </p:spPr>
        <p:txBody>
          <a:bodyPr>
            <a:normAutofit/>
          </a:bodyPr>
          <a:lstStyle/>
          <a:p>
            <a:pPr algn="ctr"/>
            <a:r>
              <a:rPr lang="en-US" sz="5400" b="1" dirty="0">
                <a:latin typeface="Aldhabi" pitchFamily="2" charset="-78"/>
                <a:cs typeface="Aldhabi" pitchFamily="2" charset="-78"/>
              </a:rPr>
              <a:t>Contexts and Ideology </a:t>
            </a:r>
          </a:p>
        </p:txBody>
      </p:sp>
      <p:sp>
        <p:nvSpPr>
          <p:cNvPr id="3" name="Content Placeholder 2">
            <a:extLst>
              <a:ext uri="{FF2B5EF4-FFF2-40B4-BE49-F238E27FC236}">
                <a16:creationId xmlns:a16="http://schemas.microsoft.com/office/drawing/2014/main" id="{3426AE7D-2C34-8D40-BB08-D04EB880EEFD}"/>
              </a:ext>
            </a:extLst>
          </p:cNvPr>
          <p:cNvSpPr>
            <a:spLocks noGrp="1"/>
          </p:cNvSpPr>
          <p:nvPr>
            <p:ph idx="1"/>
          </p:nvPr>
        </p:nvSpPr>
        <p:spPr>
          <a:xfrm>
            <a:off x="350520" y="1410017"/>
            <a:ext cx="7437120" cy="5082858"/>
          </a:xfrm>
        </p:spPr>
        <p:txBody>
          <a:bodyPr>
            <a:normAutofit lnSpcReduction="10000"/>
          </a:bodyPr>
          <a:lstStyle/>
          <a:p>
            <a:r>
              <a:rPr lang="en-GB" sz="2200" dirty="0"/>
              <a:t>Inspired by Hurricane Katrina and its aftermath in 2005. Zeitlin said, ‘I live in New Orleans and was interested in telling a story about people who are staying in South Louisiana and why they’re holding on. I wanted to celebrate that impulse to stand by this place, in spite of its dangers or flaws.’ </a:t>
            </a:r>
          </a:p>
          <a:p>
            <a:r>
              <a:rPr lang="en-GB" sz="2200" dirty="0"/>
              <a:t>BOTSW is a film about communities on the edge of the world. </a:t>
            </a:r>
          </a:p>
          <a:p>
            <a:r>
              <a:rPr lang="en-GB" sz="2200" dirty="0"/>
              <a:t>The film cheers the Hushpuppy as the underdog throughout as the audience are encouraged to share the joy of these characters surviving in the most challenging of situations. A clear example is the portrayal of the authorities trying to evict the vulnerable and unwell Wink and the young Hushpuppy very forcefully. </a:t>
            </a:r>
          </a:p>
          <a:p>
            <a:r>
              <a:rPr lang="en-GB" sz="2200" dirty="0"/>
              <a:t>Nature vs Civilisation – contemporary America, the dry world’, is criticised as inauthentic and ugly throughout the film. Hushpuppy states, “They got fish stuck in plastic wrappers, they got their babies stuck in carriages, and chickens on sticks and all that kind of stuff.’ </a:t>
            </a:r>
          </a:p>
          <a:p>
            <a:endParaRPr lang="en-GB" dirty="0"/>
          </a:p>
          <a:p>
            <a:endParaRPr lang="en-US" dirty="0"/>
          </a:p>
        </p:txBody>
      </p:sp>
      <p:sp>
        <p:nvSpPr>
          <p:cNvPr id="4" name="TextBox 3">
            <a:extLst>
              <a:ext uri="{FF2B5EF4-FFF2-40B4-BE49-F238E27FC236}">
                <a16:creationId xmlns:a16="http://schemas.microsoft.com/office/drawing/2014/main" id="{817DA826-E86C-C64D-8E85-7B2E44F45035}"/>
              </a:ext>
            </a:extLst>
          </p:cNvPr>
          <p:cNvSpPr txBox="1"/>
          <p:nvPr/>
        </p:nvSpPr>
        <p:spPr>
          <a:xfrm>
            <a:off x="7985760" y="1410017"/>
            <a:ext cx="3855720" cy="4339650"/>
          </a:xfrm>
          <a:prstGeom prst="rect">
            <a:avLst/>
          </a:prstGeom>
          <a:noFill/>
        </p:spPr>
        <p:txBody>
          <a:bodyPr wrap="square" rtlCol="0">
            <a:spAutoFit/>
          </a:bodyPr>
          <a:lstStyle/>
          <a:p>
            <a:pPr marL="285750" indent="-285750">
              <a:buFont typeface="Arial" panose="020B0604020202020204" pitchFamily="34" charset="0"/>
              <a:buChar char="•"/>
            </a:pPr>
            <a:r>
              <a:rPr lang="en-US" sz="2000" dirty="0"/>
              <a:t>Climate change </a:t>
            </a:r>
          </a:p>
          <a:p>
            <a:pPr marL="285750" indent="-285750">
              <a:buFont typeface="Arial" panose="020B0604020202020204" pitchFamily="34" charset="0"/>
              <a:buChar char="•"/>
            </a:pPr>
            <a:r>
              <a:rPr lang="en-US" sz="2000" dirty="0"/>
              <a:t>American attitudes to US politics</a:t>
            </a:r>
          </a:p>
          <a:p>
            <a:pPr marL="285750" indent="-285750">
              <a:buFont typeface="Arial" panose="020B0604020202020204" pitchFamily="34" charset="0"/>
              <a:buChar char="•"/>
            </a:pPr>
            <a:r>
              <a:rPr lang="en-US" sz="2000" dirty="0"/>
              <a:t>Hurricane Katrina</a:t>
            </a:r>
          </a:p>
          <a:p>
            <a:pPr marL="285750" indent="-285750">
              <a:buFont typeface="Arial" panose="020B0604020202020204" pitchFamily="34" charset="0"/>
              <a:buChar char="•"/>
            </a:pPr>
            <a:r>
              <a:rPr lang="en-US" sz="2000" dirty="0"/>
              <a:t>Contemporary America</a:t>
            </a:r>
          </a:p>
          <a:p>
            <a:pPr marL="285750" indent="-285750">
              <a:buFont typeface="Arial" panose="020B0604020202020204" pitchFamily="34" charset="0"/>
              <a:buChar char="•"/>
            </a:pPr>
            <a:r>
              <a:rPr lang="en-US" sz="2000" dirty="0"/>
              <a:t>Class and wealth divide</a:t>
            </a:r>
          </a:p>
          <a:p>
            <a:pPr marL="285750" indent="-285750">
              <a:buFont typeface="Arial" panose="020B0604020202020204" pitchFamily="34" charset="0"/>
              <a:buChar char="•"/>
            </a:pPr>
            <a:r>
              <a:rPr lang="en-US" sz="2000" dirty="0"/>
              <a:t>Poverty </a:t>
            </a:r>
          </a:p>
          <a:p>
            <a:pPr marL="285750" indent="-285750">
              <a:buFont typeface="Arial" panose="020B0604020202020204" pitchFamily="34" charset="0"/>
              <a:buChar char="•"/>
            </a:pPr>
            <a:r>
              <a:rPr lang="en-US" sz="2000" dirty="0"/>
              <a:t>Industrialization/ urban</a:t>
            </a:r>
          </a:p>
          <a:p>
            <a:pPr marL="285750" indent="-285750">
              <a:buFont typeface="Arial" panose="020B0604020202020204" pitchFamily="34" charset="0"/>
              <a:buChar char="•"/>
            </a:pPr>
            <a:r>
              <a:rPr lang="en-US" sz="2000" dirty="0"/>
              <a:t>Nature </a:t>
            </a:r>
          </a:p>
          <a:p>
            <a:pPr marL="285750" indent="-285750">
              <a:buFont typeface="Arial" panose="020B0604020202020204" pitchFamily="34" charset="0"/>
              <a:buChar char="•"/>
            </a:pPr>
            <a:r>
              <a:rPr lang="en-US" sz="2000" dirty="0"/>
              <a:t>Independence </a:t>
            </a:r>
          </a:p>
          <a:p>
            <a:pPr marL="285750" indent="-285750">
              <a:buFont typeface="Arial" panose="020B0604020202020204" pitchFamily="34" charset="0"/>
              <a:buChar char="•"/>
            </a:pPr>
            <a:r>
              <a:rPr lang="en-US" sz="2000" dirty="0"/>
              <a:t>Age </a:t>
            </a:r>
          </a:p>
          <a:p>
            <a:pPr marL="285750" indent="-285750">
              <a:buFont typeface="Arial" panose="020B0604020202020204" pitchFamily="34" charset="0"/>
              <a:buChar char="•"/>
            </a:pPr>
            <a:r>
              <a:rPr lang="en-US" sz="2000" dirty="0"/>
              <a:t>Gender and strength </a:t>
            </a:r>
          </a:p>
          <a:p>
            <a:pPr marL="285750" indent="-285750">
              <a:buFont typeface="Arial" panose="020B0604020202020204" pitchFamily="34" charset="0"/>
              <a:buChar char="•"/>
            </a:pPr>
            <a:r>
              <a:rPr lang="en-US" sz="2000" dirty="0"/>
              <a:t>Inequality </a:t>
            </a:r>
          </a:p>
          <a:p>
            <a:pPr marL="285750" indent="-285750">
              <a:buFont typeface="Arial" panose="020B0604020202020204" pitchFamily="34" charset="0"/>
              <a:buChar char="•"/>
            </a:pPr>
            <a:r>
              <a:rPr lang="en-US" sz="2000" dirty="0"/>
              <a:t>Future generations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68194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506-2D9B-D041-A6B3-337A4DDFAD48}"/>
              </a:ext>
            </a:extLst>
          </p:cNvPr>
          <p:cNvSpPr>
            <a:spLocks noGrp="1"/>
          </p:cNvSpPr>
          <p:nvPr>
            <p:ph type="title"/>
          </p:nvPr>
        </p:nvSpPr>
        <p:spPr>
          <a:xfrm>
            <a:off x="838200" y="0"/>
            <a:ext cx="10515600" cy="1325563"/>
          </a:xfrm>
        </p:spPr>
        <p:txBody>
          <a:bodyPr>
            <a:normAutofit/>
          </a:bodyPr>
          <a:lstStyle/>
          <a:p>
            <a:pPr algn="ctr"/>
            <a:r>
              <a:rPr lang="en-US" sz="5400" b="1" dirty="0">
                <a:latin typeface="Aldhabi" pitchFamily="2" charset="-78"/>
                <a:cs typeface="Aldhabi" pitchFamily="2" charset="-78"/>
              </a:rPr>
              <a:t>Spectatorship</a:t>
            </a:r>
          </a:p>
        </p:txBody>
      </p:sp>
      <p:sp>
        <p:nvSpPr>
          <p:cNvPr id="3" name="Content Placeholder 2">
            <a:extLst>
              <a:ext uri="{FF2B5EF4-FFF2-40B4-BE49-F238E27FC236}">
                <a16:creationId xmlns:a16="http://schemas.microsoft.com/office/drawing/2014/main" id="{3426AE7D-2C34-8D40-BB08-D04EB880EEFD}"/>
              </a:ext>
            </a:extLst>
          </p:cNvPr>
          <p:cNvSpPr>
            <a:spLocks noGrp="1"/>
          </p:cNvSpPr>
          <p:nvPr>
            <p:ph idx="1"/>
          </p:nvPr>
        </p:nvSpPr>
        <p:spPr>
          <a:xfrm>
            <a:off x="364490" y="1180507"/>
            <a:ext cx="10989310" cy="4968875"/>
          </a:xfrm>
        </p:spPr>
        <p:txBody>
          <a:bodyPr>
            <a:normAutofit/>
          </a:bodyPr>
          <a:lstStyle/>
          <a:p>
            <a:r>
              <a:rPr lang="en-GB" sz="2000" dirty="0"/>
              <a:t>Prevalence of shots from Hushpuppy’s perspective plus her voiceover and the fact that she is in every scene encourages the spectator to align themselves with her. </a:t>
            </a:r>
          </a:p>
          <a:p>
            <a:r>
              <a:rPr lang="en-GB" sz="2000" dirty="0"/>
              <a:t>Contemporary events may impact upon a spectator’s reading of the film i.e. recent demonization of the outsider and suggestions that walls be built to keep ‘them’ out. As Hushpuppy says, ‘They built the wall that cuts us off.’ </a:t>
            </a:r>
          </a:p>
          <a:p>
            <a:r>
              <a:rPr lang="en-GB" sz="2000" dirty="0"/>
              <a:t>The sense of realism created by handheld camera, use of non-actors, authentic locations and sets may intensify the emotional response for the spectator. Conversely, the use of magic realism e.g. the aurochs may shatter this illusion of reality and therefore lessen the spectator’s sense of immersion. </a:t>
            </a:r>
          </a:p>
          <a:p>
            <a:endParaRPr lang="en-GB" sz="2000" dirty="0"/>
          </a:p>
          <a:p>
            <a:endParaRPr lang="en-US" dirty="0"/>
          </a:p>
        </p:txBody>
      </p:sp>
      <p:pic>
        <p:nvPicPr>
          <p:cNvPr id="4" name="Picture 3">
            <a:extLst>
              <a:ext uri="{FF2B5EF4-FFF2-40B4-BE49-F238E27FC236}">
                <a16:creationId xmlns:a16="http://schemas.microsoft.com/office/drawing/2014/main" id="{4266509E-3068-7A48-B8C4-1DDFBA7FEC63}"/>
              </a:ext>
            </a:extLst>
          </p:cNvPr>
          <p:cNvPicPr>
            <a:picLocks noChangeAspect="1"/>
          </p:cNvPicPr>
          <p:nvPr/>
        </p:nvPicPr>
        <p:blipFill>
          <a:blip r:embed="rId2"/>
          <a:stretch>
            <a:fillRect/>
          </a:stretch>
        </p:blipFill>
        <p:spPr>
          <a:xfrm>
            <a:off x="7527290" y="4101011"/>
            <a:ext cx="4157776" cy="2249289"/>
          </a:xfrm>
          <a:prstGeom prst="rect">
            <a:avLst/>
          </a:prstGeom>
        </p:spPr>
      </p:pic>
      <p:sp>
        <p:nvSpPr>
          <p:cNvPr id="5" name="TextBox 4">
            <a:extLst>
              <a:ext uri="{FF2B5EF4-FFF2-40B4-BE49-F238E27FC236}">
                <a16:creationId xmlns:a16="http://schemas.microsoft.com/office/drawing/2014/main" id="{6CB843EF-9B70-244A-BEF1-A38BBE2BF194}"/>
              </a:ext>
            </a:extLst>
          </p:cNvPr>
          <p:cNvSpPr txBox="1"/>
          <p:nvPr/>
        </p:nvSpPr>
        <p:spPr>
          <a:xfrm>
            <a:off x="364490" y="3836611"/>
            <a:ext cx="7071360"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We are positioned with Hushpuppy’s through the use of over the shoulder and POV shots and are aligned with her  throughout the film</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pic>
        <p:nvPicPr>
          <p:cNvPr id="6" name="Picture 5">
            <a:extLst>
              <a:ext uri="{FF2B5EF4-FFF2-40B4-BE49-F238E27FC236}">
                <a16:creationId xmlns:a16="http://schemas.microsoft.com/office/drawing/2014/main" id="{0A39598D-EDC7-EB4B-9B19-95A97D97D9E0}"/>
              </a:ext>
            </a:extLst>
          </p:cNvPr>
          <p:cNvPicPr>
            <a:picLocks noChangeAspect="1"/>
          </p:cNvPicPr>
          <p:nvPr/>
        </p:nvPicPr>
        <p:blipFill>
          <a:blip r:embed="rId3"/>
          <a:stretch>
            <a:fillRect/>
          </a:stretch>
        </p:blipFill>
        <p:spPr>
          <a:xfrm>
            <a:off x="3571648" y="4662667"/>
            <a:ext cx="3624376" cy="2029651"/>
          </a:xfrm>
          <a:prstGeom prst="rect">
            <a:avLst/>
          </a:prstGeom>
        </p:spPr>
      </p:pic>
    </p:spTree>
    <p:extLst>
      <p:ext uri="{BB962C8B-B14F-4D97-AF65-F5344CB8AC3E}">
        <p14:creationId xmlns:p14="http://schemas.microsoft.com/office/powerpoint/2010/main" val="16663957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1175</Words>
  <Application>Microsoft Macintosh PowerPoint</Application>
  <PresentationFormat>Widescreen</PresentationFormat>
  <Paragraphs>65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Aldhabi</vt:lpstr>
      <vt:lpstr>Arial</vt:lpstr>
      <vt:lpstr>Calibri</vt:lpstr>
      <vt:lpstr>Calibri Light</vt:lpstr>
      <vt:lpstr>Office Theme</vt:lpstr>
      <vt:lpstr>Beasts of the Southern Wild</vt:lpstr>
      <vt:lpstr>Cinematography </vt:lpstr>
      <vt:lpstr>Mise en Scene </vt:lpstr>
      <vt:lpstr>Editing </vt:lpstr>
      <vt:lpstr>Sound</vt:lpstr>
      <vt:lpstr>Representation </vt:lpstr>
      <vt:lpstr>Contexts and Ideology </vt:lpstr>
      <vt:lpstr>Spectatorship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Beasts of the Southern Wild</dc:title>
  <dc:creator>Emma Coe</dc:creator>
  <cp:lastModifiedBy>Emma Coe</cp:lastModifiedBy>
  <cp:revision>46</cp:revision>
  <dcterms:created xsi:type="dcterms:W3CDTF">2020-10-14T11:36:19Z</dcterms:created>
  <dcterms:modified xsi:type="dcterms:W3CDTF">2020-10-14T13:36:53Z</dcterms:modified>
</cp:coreProperties>
</file>