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4" r:id="rId8"/>
    <p:sldId id="266"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83"/>
    <p:restoredTop sz="94604"/>
  </p:normalViewPr>
  <p:slideViewPr>
    <p:cSldViewPr snapToGrid="0" snapToObjects="1">
      <p:cViewPr>
        <p:scale>
          <a:sx n="72" d="100"/>
          <a:sy n="72" d="100"/>
        </p:scale>
        <p:origin x="864" y="7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ECF9-EE01-484D-9763-59E21CA6CC9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4A2598B-6817-6B40-974F-24796CF351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62B7D4C-5B48-C047-A811-636957DF1F3D}"/>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5" name="Footer Placeholder 4">
            <a:extLst>
              <a:ext uri="{FF2B5EF4-FFF2-40B4-BE49-F238E27FC236}">
                <a16:creationId xmlns:a16="http://schemas.microsoft.com/office/drawing/2014/main" id="{44E61FAB-D44B-2042-8DCA-95CDBC2717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F5476D-19CB-E644-85A6-EE07328CE029}"/>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864151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81CB-0029-C649-A1EA-69803D13235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BC47ECE-3C86-CA46-8ED7-913D11D1B2F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EC48035-1FC6-C048-A70E-1CB827CC264B}"/>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5" name="Footer Placeholder 4">
            <a:extLst>
              <a:ext uri="{FF2B5EF4-FFF2-40B4-BE49-F238E27FC236}">
                <a16:creationId xmlns:a16="http://schemas.microsoft.com/office/drawing/2014/main" id="{8D7C3005-3A06-424F-A71B-75E55D9278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59C7AD-5F97-8842-9E4B-C9570E30272E}"/>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611306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3F76-7DAE-014D-A481-926BD023471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171A214-593C-5542-BA9E-F5D7A81E21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E4529E3-95C6-FD4D-A053-9767CBC0A0A5}"/>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5" name="Footer Placeholder 4">
            <a:extLst>
              <a:ext uri="{FF2B5EF4-FFF2-40B4-BE49-F238E27FC236}">
                <a16:creationId xmlns:a16="http://schemas.microsoft.com/office/drawing/2014/main" id="{86655F60-8268-FE4D-AEAD-869ABCCCCD1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D165BC-388A-2843-8FCD-7C80D7C17A1B}"/>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197191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D3911-1568-074C-A267-E95F58A6FAF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A5FF87E-1EF8-734D-92E7-7E2BB6F2494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B55988B-0B67-0D41-B304-05D792DC62E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64CB3E6-1C95-D74F-9467-31F835DEAC3E}"/>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6" name="Footer Placeholder 5">
            <a:extLst>
              <a:ext uri="{FF2B5EF4-FFF2-40B4-BE49-F238E27FC236}">
                <a16:creationId xmlns:a16="http://schemas.microsoft.com/office/drawing/2014/main" id="{03BFCD96-B09C-364F-9F1E-5B812DAC045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8F282D0-980E-FA48-B42D-15AC36AB2F90}"/>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3100712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2D42-5C47-C846-A8BE-957CA5D3D3B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D4F9CC8-5347-7642-9143-652403CD9E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CE6774-DD67-6B4E-AA5F-4F1287D421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758242F-CFDF-504F-8A29-95E17E3720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9AF35F0-312E-D247-866D-2C281B2B36C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DB1AA17-13CB-C94E-A646-5E669C8F57F1}"/>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8" name="Footer Placeholder 7">
            <a:extLst>
              <a:ext uri="{FF2B5EF4-FFF2-40B4-BE49-F238E27FC236}">
                <a16:creationId xmlns:a16="http://schemas.microsoft.com/office/drawing/2014/main" id="{A8F2BF24-718E-2C4A-B5B1-DCCD3B4876D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F3D99CE-3A88-7845-95A0-EA3BD8963EDA}"/>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995026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A19A-5E73-1043-885A-EE56B9FE5B2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1A2144B-FEA1-0142-A9D4-C5319BF6D954}"/>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4" name="Footer Placeholder 3">
            <a:extLst>
              <a:ext uri="{FF2B5EF4-FFF2-40B4-BE49-F238E27FC236}">
                <a16:creationId xmlns:a16="http://schemas.microsoft.com/office/drawing/2014/main" id="{C10DDEC5-E499-2946-9815-EF988E8ABC3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DCAAB1A-2CF1-3849-9735-8A74508D6110}"/>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4003703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6AB239-4A2D-AA44-8B8C-F788441E3513}"/>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3" name="Footer Placeholder 2">
            <a:extLst>
              <a:ext uri="{FF2B5EF4-FFF2-40B4-BE49-F238E27FC236}">
                <a16:creationId xmlns:a16="http://schemas.microsoft.com/office/drawing/2014/main" id="{4F772D29-9F41-B44A-A607-C187A6431C5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B367EBB-CD10-C44C-89B1-A8ED5489E85B}"/>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2358576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14967-C256-BC48-9256-C60A4F4CB9D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BEE164F-C00C-8745-B6AC-260821060A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A606390-1E0C-194C-9761-8707CAB28D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4050C15-1AC4-5F41-9936-E31323466A3A}"/>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6" name="Footer Placeholder 5">
            <a:extLst>
              <a:ext uri="{FF2B5EF4-FFF2-40B4-BE49-F238E27FC236}">
                <a16:creationId xmlns:a16="http://schemas.microsoft.com/office/drawing/2014/main" id="{9FDEBF1A-E27C-E347-900F-C5DD777A00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38B51AA-53C0-C540-ADB3-37414DAF77C9}"/>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3320750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E9BB0-EAB0-C64A-8C55-62C9E156F9E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DE4DF90-B39F-6B45-9F7A-B63CCE50D2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132C0E9-1BD5-AA45-9824-5EF16CD953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BE68F4-2378-684E-BA4A-972A47C1A407}"/>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6" name="Footer Placeholder 5">
            <a:extLst>
              <a:ext uri="{FF2B5EF4-FFF2-40B4-BE49-F238E27FC236}">
                <a16:creationId xmlns:a16="http://schemas.microsoft.com/office/drawing/2014/main" id="{04A4E629-6814-E844-9D2E-660F78E5DD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AF7589-85D8-984C-A000-5396980C16A6}"/>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365618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55CA-7D70-9345-BCF0-B3ABCC2D8FD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882EBFC-D1B4-EF49-8310-655520E63E4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342F279-8DC3-2E46-BA41-D5AE882C2643}"/>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5" name="Footer Placeholder 4">
            <a:extLst>
              <a:ext uri="{FF2B5EF4-FFF2-40B4-BE49-F238E27FC236}">
                <a16:creationId xmlns:a16="http://schemas.microsoft.com/office/drawing/2014/main" id="{999F0DD1-0A51-F84F-8B64-27EC176A5A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B645EA-AEB9-504B-BED5-1CF61B5C8F97}"/>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1464171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3A4F7A-9C7F-A741-9691-4D11324DBDA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17C5ACB-95F2-414C-AED6-55265B295B2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F5F714-24DC-C44A-B537-8FE771643665}"/>
              </a:ext>
            </a:extLst>
          </p:cNvPr>
          <p:cNvSpPr>
            <a:spLocks noGrp="1"/>
          </p:cNvSpPr>
          <p:nvPr>
            <p:ph type="dt" sz="half" idx="10"/>
          </p:nvPr>
        </p:nvSpPr>
        <p:spPr/>
        <p:txBody>
          <a:bodyPr/>
          <a:lstStyle/>
          <a:p>
            <a:fld id="{7DFE173A-7C4C-C74B-A782-B91A458BE10A}" type="datetimeFigureOut">
              <a:rPr lang="en-US" smtClean="0"/>
              <a:t>10/14/20</a:t>
            </a:fld>
            <a:endParaRPr lang="en-US" dirty="0"/>
          </a:p>
        </p:txBody>
      </p:sp>
      <p:sp>
        <p:nvSpPr>
          <p:cNvPr id="5" name="Footer Placeholder 4">
            <a:extLst>
              <a:ext uri="{FF2B5EF4-FFF2-40B4-BE49-F238E27FC236}">
                <a16:creationId xmlns:a16="http://schemas.microsoft.com/office/drawing/2014/main" id="{24464792-0627-5C4C-B01E-18DACE5EA8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8B61F2-7BA3-6141-941A-7D6B30AF262A}"/>
              </a:ext>
            </a:extLst>
          </p:cNvPr>
          <p:cNvSpPr>
            <a:spLocks noGrp="1"/>
          </p:cNvSpPr>
          <p:nvPr>
            <p:ph type="sldNum" sz="quarter" idx="12"/>
          </p:nvPr>
        </p:nvSpPr>
        <p:spPr/>
        <p:txBody>
          <a:bodyPr/>
          <a:lstStyle/>
          <a:p>
            <a:fld id="{3BB1981E-D211-094A-AEE8-BBB17663730B}" type="slidenum">
              <a:rPr lang="en-US" smtClean="0"/>
              <a:t>‹#›</a:t>
            </a:fld>
            <a:endParaRPr lang="en-US" dirty="0"/>
          </a:p>
        </p:txBody>
      </p:sp>
    </p:spTree>
    <p:extLst>
      <p:ext uri="{BB962C8B-B14F-4D97-AF65-F5344CB8AC3E}">
        <p14:creationId xmlns:p14="http://schemas.microsoft.com/office/powerpoint/2010/main" val="30915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3F672-854F-B845-81AD-6CCBEE8EF4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0094536-21F7-A84C-9EDD-1D8743A356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AD803C4-EFD3-204F-80F7-2B7362ABED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FE173A-7C4C-C74B-A782-B91A458BE10A}" type="datetimeFigureOut">
              <a:rPr lang="en-US" smtClean="0"/>
              <a:t>10/14/20</a:t>
            </a:fld>
            <a:endParaRPr lang="en-US" dirty="0"/>
          </a:p>
        </p:txBody>
      </p:sp>
      <p:sp>
        <p:nvSpPr>
          <p:cNvPr id="5" name="Footer Placeholder 4">
            <a:extLst>
              <a:ext uri="{FF2B5EF4-FFF2-40B4-BE49-F238E27FC236}">
                <a16:creationId xmlns:a16="http://schemas.microsoft.com/office/drawing/2014/main" id="{1CAB79E3-8234-8947-B5B9-7658B8AE1E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CC8E034-84C6-4349-9FD3-8EA695757E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B1981E-D211-094A-AEE8-BBB17663730B}" type="slidenum">
              <a:rPr lang="en-US" smtClean="0"/>
              <a:t>‹#›</a:t>
            </a:fld>
            <a:endParaRPr lang="en-US" dirty="0"/>
          </a:p>
        </p:txBody>
      </p:sp>
    </p:spTree>
    <p:extLst>
      <p:ext uri="{BB962C8B-B14F-4D97-AF65-F5344CB8AC3E}">
        <p14:creationId xmlns:p14="http://schemas.microsoft.com/office/powerpoint/2010/main" val="2711679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outdoor, water, person, sky&#10;&#10;Description automatically generated">
            <a:extLst>
              <a:ext uri="{FF2B5EF4-FFF2-40B4-BE49-F238E27FC236}">
                <a16:creationId xmlns:a16="http://schemas.microsoft.com/office/drawing/2014/main" id="{5279E937-A72D-3141-9594-9B03FF9C7304}"/>
              </a:ext>
            </a:extLst>
          </p:cNvPr>
          <p:cNvPicPr>
            <a:picLocks noChangeAspect="1"/>
          </p:cNvPicPr>
          <p:nvPr/>
        </p:nvPicPr>
        <p:blipFill rotWithShape="1">
          <a:blip r:embed="rId2"/>
          <a:srcRect l="6895" r="4216"/>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B8B481-50AE-4C41-ABD4-32BC3FD437B4}"/>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7200" dirty="0">
                <a:solidFill>
                  <a:srgbClr val="FFFFFF"/>
                </a:solidFill>
                <a:latin typeface="Modern No. 20" panose="02070704070505020303" pitchFamily="18" charset="77"/>
                <a:cs typeface="Castellar" panose="020F0502020204030204" pitchFamily="34" charset="0"/>
              </a:rPr>
              <a:t>La La Land </a:t>
            </a:r>
          </a:p>
        </p:txBody>
      </p:sp>
      <p:sp>
        <p:nvSpPr>
          <p:cNvPr id="3" name="Subtitle 2">
            <a:extLst>
              <a:ext uri="{FF2B5EF4-FFF2-40B4-BE49-F238E27FC236}">
                <a16:creationId xmlns:a16="http://schemas.microsoft.com/office/drawing/2014/main" id="{ABB54AB0-34A9-F248-A3FA-EC1A38642742}"/>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US" dirty="0">
              <a:solidFill>
                <a:srgbClr val="FFFFFF"/>
              </a:solidFill>
            </a:endParaRPr>
          </a:p>
        </p:txBody>
      </p:sp>
    </p:spTree>
    <p:extLst>
      <p:ext uri="{BB962C8B-B14F-4D97-AF65-F5344CB8AC3E}">
        <p14:creationId xmlns:p14="http://schemas.microsoft.com/office/powerpoint/2010/main" val="4177973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632C4-58A1-D146-B232-465E93D8B4EA}"/>
              </a:ext>
            </a:extLst>
          </p:cNvPr>
          <p:cNvSpPr>
            <a:spLocks noGrp="1"/>
          </p:cNvSpPr>
          <p:nvPr>
            <p:ph type="title"/>
          </p:nvPr>
        </p:nvSpPr>
        <p:spPr>
          <a:xfrm>
            <a:off x="838200" y="7532"/>
            <a:ext cx="10515600" cy="1073531"/>
          </a:xfrm>
        </p:spPr>
        <p:txBody>
          <a:bodyPr/>
          <a:lstStyle/>
          <a:p>
            <a:pPr algn="ctr"/>
            <a:r>
              <a:rPr lang="en-US" b="1" dirty="0">
                <a:solidFill>
                  <a:srgbClr val="7030A0"/>
                </a:solidFill>
                <a:latin typeface="Modern No. 20" panose="02070704070505020303" pitchFamily="18" charset="77"/>
              </a:rPr>
              <a:t>Cinematography: Single Shot  </a:t>
            </a:r>
          </a:p>
        </p:txBody>
      </p:sp>
      <p:pic>
        <p:nvPicPr>
          <p:cNvPr id="5" name="Content Placeholder 4" descr="A picture containing person, outdoor, person, kite&#10;&#10;Description automatically generated">
            <a:extLst>
              <a:ext uri="{FF2B5EF4-FFF2-40B4-BE49-F238E27FC236}">
                <a16:creationId xmlns:a16="http://schemas.microsoft.com/office/drawing/2014/main" id="{AC36A555-5887-854F-B5F0-D4B3BC76A20E}"/>
              </a:ext>
            </a:extLst>
          </p:cNvPr>
          <p:cNvPicPr>
            <a:picLocks noGrp="1" noChangeAspect="1"/>
          </p:cNvPicPr>
          <p:nvPr>
            <p:ph idx="1"/>
          </p:nvPr>
        </p:nvPicPr>
        <p:blipFill>
          <a:blip r:embed="rId2"/>
          <a:stretch>
            <a:fillRect/>
          </a:stretch>
        </p:blipFill>
        <p:spPr>
          <a:xfrm>
            <a:off x="7966174" y="5023636"/>
            <a:ext cx="3972917" cy="1655382"/>
          </a:xfrm>
        </p:spPr>
      </p:pic>
      <p:pic>
        <p:nvPicPr>
          <p:cNvPr id="6" name="Picture 5">
            <a:extLst>
              <a:ext uri="{FF2B5EF4-FFF2-40B4-BE49-F238E27FC236}">
                <a16:creationId xmlns:a16="http://schemas.microsoft.com/office/drawing/2014/main" id="{4DB87FE9-EC37-A940-89EF-A139383A6A9B}"/>
              </a:ext>
            </a:extLst>
          </p:cNvPr>
          <p:cNvPicPr>
            <a:picLocks noChangeAspect="1"/>
          </p:cNvPicPr>
          <p:nvPr/>
        </p:nvPicPr>
        <p:blipFill rotWithShape="1">
          <a:blip r:embed="rId3"/>
          <a:srcRect t="8827" b="7668"/>
          <a:stretch/>
        </p:blipFill>
        <p:spPr>
          <a:xfrm>
            <a:off x="8220428" y="1001585"/>
            <a:ext cx="3106820" cy="1943263"/>
          </a:xfrm>
          <a:prstGeom prst="rect">
            <a:avLst/>
          </a:prstGeom>
        </p:spPr>
      </p:pic>
      <p:sp>
        <p:nvSpPr>
          <p:cNvPr id="7" name="TextBox 6">
            <a:extLst>
              <a:ext uri="{FF2B5EF4-FFF2-40B4-BE49-F238E27FC236}">
                <a16:creationId xmlns:a16="http://schemas.microsoft.com/office/drawing/2014/main" id="{22A3FC9C-6CF9-954A-B011-D92D9AFCF927}"/>
              </a:ext>
            </a:extLst>
          </p:cNvPr>
          <p:cNvSpPr txBox="1"/>
          <p:nvPr/>
        </p:nvSpPr>
        <p:spPr>
          <a:xfrm>
            <a:off x="252909" y="872998"/>
            <a:ext cx="7586761" cy="6740307"/>
          </a:xfrm>
          <a:prstGeom prst="rect">
            <a:avLst/>
          </a:prstGeom>
          <a:noFill/>
        </p:spPr>
        <p:txBody>
          <a:bodyPr wrap="square" rtlCol="0">
            <a:spAutoFit/>
          </a:bodyPr>
          <a:lstStyle/>
          <a:p>
            <a:pPr marL="285750" indent="-285750">
              <a:buFont typeface="Arial" panose="020B0604020202020204" pitchFamily="34" charset="0"/>
              <a:buChar char="•"/>
            </a:pPr>
            <a:r>
              <a:rPr lang="en-GB" dirty="0"/>
              <a:t>All the main song and dance scenes are filmed in what appear to be a single take, in homage to the Hollywood musicals of the 30s, 40s and 50s. Shooting in a single take allows the audience to fully appreciate the choreography and skills of dancers like Gene Kelly in </a:t>
            </a:r>
            <a:r>
              <a:rPr lang="en-GB" i="1" dirty="0"/>
              <a:t>Singin’ in the Rain </a:t>
            </a:r>
            <a:r>
              <a:rPr lang="en-GB" dirty="0"/>
              <a:t>(1952) or Fred Astaire and Ginger Rogers.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camera constantly moving means the audience is put in the motion of the dance number, recreating the thrill of watching performances live in a theatre. </a:t>
            </a:r>
          </a:p>
          <a:p>
            <a:endParaRPr lang="en-GB" dirty="0"/>
          </a:p>
          <a:p>
            <a:pPr marL="285750" indent="-285750">
              <a:buFont typeface="Arial" panose="020B0604020202020204" pitchFamily="34" charset="0"/>
              <a:buChar char="•"/>
            </a:pPr>
            <a:r>
              <a:rPr lang="en-GB" dirty="0"/>
              <a:t>Constant movement punctuates the fluid shot in the way a cut usually would- this could be using a sharp whip-pan.</a:t>
            </a:r>
          </a:p>
          <a:p>
            <a:endParaRPr lang="en-GB" dirty="0"/>
          </a:p>
          <a:p>
            <a:pPr marL="285750" indent="-285750">
              <a:buFont typeface="Arial" panose="020B0604020202020204" pitchFamily="34" charset="0"/>
              <a:buChar char="•"/>
            </a:pPr>
            <a:r>
              <a:rPr lang="en-GB" dirty="0"/>
              <a:t>Camera immersed in crowd- make audience feel part of celebration and upbeat atmosphere and share the enthusiasm with the actors/dancers. </a:t>
            </a:r>
          </a:p>
          <a:p>
            <a:endParaRPr lang="en-GB" dirty="0"/>
          </a:p>
          <a:p>
            <a:pPr marL="285750" indent="-285750">
              <a:buFont typeface="Arial" panose="020B0604020202020204" pitchFamily="34" charset="0"/>
              <a:buChar char="•"/>
            </a:pPr>
            <a:r>
              <a:rPr lang="en-GB" dirty="0"/>
              <a:t>Tracks into </a:t>
            </a:r>
            <a:r>
              <a:rPr lang="en-GB" dirty="0" err="1"/>
              <a:t>Seb</a:t>
            </a:r>
            <a:r>
              <a:rPr lang="en-GB" dirty="0"/>
              <a:t> playing the piano- draws significance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camera tracks behind Mia to position us with her anticipation, but halts abruptly when </a:t>
            </a:r>
            <a:r>
              <a:rPr lang="en-GB" dirty="0" err="1"/>
              <a:t>Seb</a:t>
            </a:r>
            <a:r>
              <a:rPr lang="en-GB" dirty="0"/>
              <a:t> barges rudely past her. This indicates that this film isn’t quite the romantic dream we might expect.</a:t>
            </a:r>
          </a:p>
          <a:p>
            <a:pPr marL="285750" indent="-285750">
              <a:buFont typeface="Arial" panose="020B0604020202020204" pitchFamily="34" charset="0"/>
              <a:buChar char="•"/>
            </a:pPr>
            <a:endParaRPr lang="en-GB" dirty="0"/>
          </a:p>
          <a:p>
            <a:endParaRPr lang="en-GB" dirty="0"/>
          </a:p>
          <a:p>
            <a:endParaRPr lang="en-US" dirty="0"/>
          </a:p>
        </p:txBody>
      </p:sp>
      <p:pic>
        <p:nvPicPr>
          <p:cNvPr id="9" name="Picture 8">
            <a:extLst>
              <a:ext uri="{FF2B5EF4-FFF2-40B4-BE49-F238E27FC236}">
                <a16:creationId xmlns:a16="http://schemas.microsoft.com/office/drawing/2014/main" id="{593C6A09-4285-B347-8881-F70EA6F15ACE}"/>
              </a:ext>
            </a:extLst>
          </p:cNvPr>
          <p:cNvPicPr>
            <a:picLocks noChangeAspect="1"/>
          </p:cNvPicPr>
          <p:nvPr/>
        </p:nvPicPr>
        <p:blipFill>
          <a:blip r:embed="rId4"/>
          <a:stretch>
            <a:fillRect/>
          </a:stretch>
        </p:blipFill>
        <p:spPr>
          <a:xfrm>
            <a:off x="8542850" y="3137294"/>
            <a:ext cx="3106820" cy="1739819"/>
          </a:xfrm>
          <a:prstGeom prst="rect">
            <a:avLst/>
          </a:prstGeom>
        </p:spPr>
      </p:pic>
    </p:spTree>
    <p:extLst>
      <p:ext uri="{BB962C8B-B14F-4D97-AF65-F5344CB8AC3E}">
        <p14:creationId xmlns:p14="http://schemas.microsoft.com/office/powerpoint/2010/main" val="935323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E6330-2957-A441-81BC-14D3949671DC}"/>
              </a:ext>
            </a:extLst>
          </p:cNvPr>
          <p:cNvSpPr>
            <a:spLocks noGrp="1"/>
          </p:cNvSpPr>
          <p:nvPr>
            <p:ph type="title"/>
          </p:nvPr>
        </p:nvSpPr>
        <p:spPr>
          <a:xfrm>
            <a:off x="838200" y="-7179"/>
            <a:ext cx="10515600" cy="1133475"/>
          </a:xfrm>
        </p:spPr>
        <p:txBody>
          <a:bodyPr/>
          <a:lstStyle/>
          <a:p>
            <a:pPr algn="ctr"/>
            <a:r>
              <a:rPr lang="en-US" b="1">
                <a:solidFill>
                  <a:srgbClr val="7030A0"/>
                </a:solidFill>
                <a:latin typeface="Modern No. 20" panose="02070704070505020303" pitchFamily="18" charset="77"/>
              </a:rPr>
              <a:t>Mise </a:t>
            </a:r>
            <a:r>
              <a:rPr lang="en-US" b="1" err="1">
                <a:solidFill>
                  <a:srgbClr val="7030A0"/>
                </a:solidFill>
                <a:latin typeface="Modern No. 20" panose="02070704070505020303" pitchFamily="18" charset="77"/>
              </a:rPr>
              <a:t>en</a:t>
            </a:r>
            <a:r>
              <a:rPr lang="en-US" b="1">
                <a:solidFill>
                  <a:srgbClr val="7030A0"/>
                </a:solidFill>
                <a:latin typeface="Modern No. 20" panose="02070704070505020303" pitchFamily="18" charset="77"/>
              </a:rPr>
              <a:t> Scene </a:t>
            </a:r>
            <a:endParaRPr lang="en-US"/>
          </a:p>
        </p:txBody>
      </p:sp>
      <p:pic>
        <p:nvPicPr>
          <p:cNvPr id="5" name="Picture 4">
            <a:extLst>
              <a:ext uri="{FF2B5EF4-FFF2-40B4-BE49-F238E27FC236}">
                <a16:creationId xmlns:a16="http://schemas.microsoft.com/office/drawing/2014/main" id="{AED4478F-ABE7-AA4C-A62E-59D9B26907D1}"/>
              </a:ext>
            </a:extLst>
          </p:cNvPr>
          <p:cNvPicPr>
            <a:picLocks noChangeAspect="1"/>
          </p:cNvPicPr>
          <p:nvPr/>
        </p:nvPicPr>
        <p:blipFill>
          <a:blip r:embed="rId2"/>
          <a:stretch>
            <a:fillRect/>
          </a:stretch>
        </p:blipFill>
        <p:spPr>
          <a:xfrm>
            <a:off x="4066523" y="2231896"/>
            <a:ext cx="3198261" cy="1885168"/>
          </a:xfrm>
          <a:prstGeom prst="rect">
            <a:avLst/>
          </a:prstGeom>
        </p:spPr>
      </p:pic>
      <p:pic>
        <p:nvPicPr>
          <p:cNvPr id="9" name="Content Placeholder 8">
            <a:extLst>
              <a:ext uri="{FF2B5EF4-FFF2-40B4-BE49-F238E27FC236}">
                <a16:creationId xmlns:a16="http://schemas.microsoft.com/office/drawing/2014/main" id="{86DE8982-D81F-8149-9A33-DE1A1C47E50C}"/>
              </a:ext>
            </a:extLst>
          </p:cNvPr>
          <p:cNvPicPr>
            <a:picLocks noGrp="1" noChangeAspect="1"/>
          </p:cNvPicPr>
          <p:nvPr>
            <p:ph idx="1"/>
          </p:nvPr>
        </p:nvPicPr>
        <p:blipFill>
          <a:blip r:embed="rId3"/>
          <a:stretch>
            <a:fillRect/>
          </a:stretch>
        </p:blipFill>
        <p:spPr>
          <a:xfrm>
            <a:off x="348836" y="4486631"/>
            <a:ext cx="4692337" cy="2157413"/>
          </a:xfrm>
        </p:spPr>
      </p:pic>
      <p:sp>
        <p:nvSpPr>
          <p:cNvPr id="10" name="TextBox 9">
            <a:extLst>
              <a:ext uri="{FF2B5EF4-FFF2-40B4-BE49-F238E27FC236}">
                <a16:creationId xmlns:a16="http://schemas.microsoft.com/office/drawing/2014/main" id="{92018661-3D5F-DD4B-AE1B-C3C587D02CB6}"/>
              </a:ext>
            </a:extLst>
          </p:cNvPr>
          <p:cNvSpPr txBox="1"/>
          <p:nvPr/>
        </p:nvSpPr>
        <p:spPr>
          <a:xfrm>
            <a:off x="5172075" y="4486631"/>
            <a:ext cx="7000876" cy="2585323"/>
          </a:xfrm>
          <a:prstGeom prst="rect">
            <a:avLst/>
          </a:prstGeom>
          <a:noFill/>
        </p:spPr>
        <p:txBody>
          <a:bodyPr wrap="square" rtlCol="0">
            <a:spAutoFit/>
          </a:bodyPr>
          <a:lstStyle/>
          <a:p>
            <a:r>
              <a:rPr lang="en-GB"/>
              <a:t>The film uses a mixture of typically LA locations from the gritty (vast congested freeways) to the romantic (Griffiths Observatory), often repainting or lighting the less pretty locations in a way that creates a dream-like Technicolor atmosphere- inspired by Minelli’s bold technicolour experience. This signals the shift between the fantasy musical genre and the romantic drama genre, showing a colourful idealised representation of LA contrasted with a realistic version in which we see the world Mia a struggling actress lives in.</a:t>
            </a:r>
          </a:p>
          <a:p>
            <a:endParaRPr lang="en-US"/>
          </a:p>
        </p:txBody>
      </p:sp>
      <p:pic>
        <p:nvPicPr>
          <p:cNvPr id="12" name="Picture 11">
            <a:extLst>
              <a:ext uri="{FF2B5EF4-FFF2-40B4-BE49-F238E27FC236}">
                <a16:creationId xmlns:a16="http://schemas.microsoft.com/office/drawing/2014/main" id="{91906AEC-3325-0147-B4F7-28FACED3EC2D}"/>
              </a:ext>
            </a:extLst>
          </p:cNvPr>
          <p:cNvPicPr>
            <a:picLocks noChangeAspect="1"/>
          </p:cNvPicPr>
          <p:nvPr/>
        </p:nvPicPr>
        <p:blipFill>
          <a:blip r:embed="rId4"/>
          <a:stretch>
            <a:fillRect/>
          </a:stretch>
        </p:blipFill>
        <p:spPr>
          <a:xfrm>
            <a:off x="7672551" y="1948864"/>
            <a:ext cx="3704570" cy="1453597"/>
          </a:xfrm>
          <a:prstGeom prst="rect">
            <a:avLst/>
          </a:prstGeom>
        </p:spPr>
      </p:pic>
      <p:sp>
        <p:nvSpPr>
          <p:cNvPr id="13" name="TextBox 12">
            <a:extLst>
              <a:ext uri="{FF2B5EF4-FFF2-40B4-BE49-F238E27FC236}">
                <a16:creationId xmlns:a16="http://schemas.microsoft.com/office/drawing/2014/main" id="{BFC715AB-F93A-C24B-AF1A-1D71837578BB}"/>
              </a:ext>
            </a:extLst>
          </p:cNvPr>
          <p:cNvSpPr txBox="1"/>
          <p:nvPr/>
        </p:nvSpPr>
        <p:spPr>
          <a:xfrm>
            <a:off x="7543472" y="3574809"/>
            <a:ext cx="4200526" cy="923330"/>
          </a:xfrm>
          <a:prstGeom prst="rect">
            <a:avLst/>
          </a:prstGeom>
          <a:noFill/>
        </p:spPr>
        <p:txBody>
          <a:bodyPr wrap="square" rtlCol="0">
            <a:spAutoFit/>
          </a:bodyPr>
          <a:lstStyle/>
          <a:p>
            <a:r>
              <a:rPr lang="en-US"/>
              <a:t>Season title cards inspired by Vincente Minnelli’s ‘Meet Me in Saint Louis’, representing a bold technicolor world.</a:t>
            </a:r>
          </a:p>
        </p:txBody>
      </p:sp>
      <p:sp>
        <p:nvSpPr>
          <p:cNvPr id="14" name="TextBox 13">
            <a:extLst>
              <a:ext uri="{FF2B5EF4-FFF2-40B4-BE49-F238E27FC236}">
                <a16:creationId xmlns:a16="http://schemas.microsoft.com/office/drawing/2014/main" id="{762ED650-941C-6847-A18D-C328A4053B1A}"/>
              </a:ext>
            </a:extLst>
          </p:cNvPr>
          <p:cNvSpPr txBox="1"/>
          <p:nvPr/>
        </p:nvSpPr>
        <p:spPr>
          <a:xfrm>
            <a:off x="212344" y="854996"/>
            <a:ext cx="3704570" cy="3416320"/>
          </a:xfrm>
          <a:prstGeom prst="rect">
            <a:avLst/>
          </a:prstGeom>
          <a:noFill/>
        </p:spPr>
        <p:txBody>
          <a:bodyPr wrap="square" rtlCol="0">
            <a:spAutoFit/>
          </a:bodyPr>
          <a:lstStyle/>
          <a:p>
            <a:r>
              <a:rPr lang="en-GB"/>
              <a:t>A spotlight is used throughout to pick out the character and to reflect their aspirations: to be on stage/screen, a star. As </a:t>
            </a:r>
            <a:r>
              <a:rPr lang="en-GB" err="1"/>
              <a:t>Seb</a:t>
            </a:r>
            <a:r>
              <a:rPr lang="en-GB"/>
              <a:t> plays the lighting of the restaurant dims into darkness as he begins playing his own composition. The light fades away into a single spotlight as he stands and we expect applause, but instead the spot vanishes the normal lighting of the restaurant returns bringing him back to the harsh reality. </a:t>
            </a:r>
            <a:endParaRPr lang="en-US"/>
          </a:p>
        </p:txBody>
      </p:sp>
      <p:sp>
        <p:nvSpPr>
          <p:cNvPr id="15" name="TextBox 14">
            <a:extLst>
              <a:ext uri="{FF2B5EF4-FFF2-40B4-BE49-F238E27FC236}">
                <a16:creationId xmlns:a16="http://schemas.microsoft.com/office/drawing/2014/main" id="{44BB88A7-27BD-9B4C-A979-0F4011348848}"/>
              </a:ext>
            </a:extLst>
          </p:cNvPr>
          <p:cNvSpPr txBox="1"/>
          <p:nvPr/>
        </p:nvSpPr>
        <p:spPr>
          <a:xfrm>
            <a:off x="3916914" y="854996"/>
            <a:ext cx="7436886" cy="1200329"/>
          </a:xfrm>
          <a:prstGeom prst="rect">
            <a:avLst/>
          </a:prstGeom>
          <a:noFill/>
        </p:spPr>
        <p:txBody>
          <a:bodyPr wrap="square" rtlCol="0">
            <a:spAutoFit/>
          </a:bodyPr>
          <a:lstStyle/>
          <a:p>
            <a:r>
              <a:rPr lang="en-US"/>
              <a:t>La La Land prominently uses primary colors, red yellow and blue, to symbolize how Mia and Seb are separated/ in conflict, however when they come together and are at their closest we are presented with a purple color- a mix of those primary colors.</a:t>
            </a:r>
          </a:p>
        </p:txBody>
      </p:sp>
    </p:spTree>
    <p:extLst>
      <p:ext uri="{BB962C8B-B14F-4D97-AF65-F5344CB8AC3E}">
        <p14:creationId xmlns:p14="http://schemas.microsoft.com/office/powerpoint/2010/main" val="751889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35A2-7576-5F48-A8B5-B393536A0D03}"/>
              </a:ext>
            </a:extLst>
          </p:cNvPr>
          <p:cNvSpPr>
            <a:spLocks noGrp="1"/>
          </p:cNvSpPr>
          <p:nvPr>
            <p:ph type="title"/>
          </p:nvPr>
        </p:nvSpPr>
        <p:spPr>
          <a:xfrm>
            <a:off x="838200" y="0"/>
            <a:ext cx="10515600" cy="1325563"/>
          </a:xfrm>
        </p:spPr>
        <p:txBody>
          <a:bodyPr/>
          <a:lstStyle/>
          <a:p>
            <a:pPr algn="ctr"/>
            <a:r>
              <a:rPr lang="en-US" b="1">
                <a:solidFill>
                  <a:srgbClr val="7030A0"/>
                </a:solidFill>
                <a:latin typeface="Modern No. 20" panose="02070704070505020303" pitchFamily="18" charset="77"/>
              </a:rPr>
              <a:t>Editing</a:t>
            </a:r>
            <a:endParaRPr lang="en-US"/>
          </a:p>
        </p:txBody>
      </p:sp>
      <p:sp>
        <p:nvSpPr>
          <p:cNvPr id="3" name="Rectangle 2">
            <a:extLst>
              <a:ext uri="{FF2B5EF4-FFF2-40B4-BE49-F238E27FC236}">
                <a16:creationId xmlns:a16="http://schemas.microsoft.com/office/drawing/2014/main" id="{AD32A1C5-26C4-2045-9864-79CD701CA30B}"/>
              </a:ext>
            </a:extLst>
          </p:cNvPr>
          <p:cNvSpPr/>
          <p:nvPr/>
        </p:nvSpPr>
        <p:spPr>
          <a:xfrm>
            <a:off x="202936" y="4263151"/>
            <a:ext cx="5893064" cy="2308324"/>
          </a:xfrm>
          <a:prstGeom prst="rect">
            <a:avLst/>
          </a:prstGeom>
        </p:spPr>
        <p:txBody>
          <a:bodyPr wrap="square">
            <a:spAutoFit/>
          </a:bodyPr>
          <a:lstStyle/>
          <a:p>
            <a:r>
              <a:rPr lang="en-GB"/>
              <a:t>The extended single takes used during the song and dance routines are floating and dreamlike, and they wanted to make the dramatic sections more ‘realistic’ to distinguish them and root the film in some of the frustrations of the main characters. For this reason, there is a fast cutting rate in these scenes that creates a sense of near claustrophobia, so that the musical numbers are like ‘an exhaled breath’ where tension is released. </a:t>
            </a:r>
          </a:p>
        </p:txBody>
      </p:sp>
      <p:sp>
        <p:nvSpPr>
          <p:cNvPr id="4" name="Rectangle 3">
            <a:extLst>
              <a:ext uri="{FF2B5EF4-FFF2-40B4-BE49-F238E27FC236}">
                <a16:creationId xmlns:a16="http://schemas.microsoft.com/office/drawing/2014/main" id="{FCD54D1A-AE79-8F45-9FE9-51082C728ADD}"/>
              </a:ext>
            </a:extLst>
          </p:cNvPr>
          <p:cNvSpPr/>
          <p:nvPr/>
        </p:nvSpPr>
        <p:spPr>
          <a:xfrm>
            <a:off x="6298936" y="2785823"/>
            <a:ext cx="6096000" cy="1477328"/>
          </a:xfrm>
          <a:prstGeom prst="rect">
            <a:avLst/>
          </a:prstGeom>
        </p:spPr>
        <p:txBody>
          <a:bodyPr>
            <a:spAutoFit/>
          </a:bodyPr>
          <a:lstStyle/>
          <a:p>
            <a:r>
              <a:rPr lang="en-GB"/>
              <a:t>In </a:t>
            </a:r>
            <a:r>
              <a:rPr lang="en-GB" err="1"/>
              <a:t>Seb’s</a:t>
            </a:r>
            <a:r>
              <a:rPr lang="en-GB"/>
              <a:t> apartment there are sharp jump cuts of coffee, a turntable etc. This jerkiness also echoes the way </a:t>
            </a:r>
            <a:r>
              <a:rPr lang="en-GB" err="1"/>
              <a:t>Seb</a:t>
            </a:r>
            <a:r>
              <a:rPr lang="en-GB"/>
              <a:t> replays the same section on the record. Once he begins to play both here and in the club, the camera becomes a gliding presence, witnessing his performance, similar to in the dance scenes. </a:t>
            </a:r>
          </a:p>
        </p:txBody>
      </p:sp>
      <p:pic>
        <p:nvPicPr>
          <p:cNvPr id="13" name="Picture 12">
            <a:extLst>
              <a:ext uri="{FF2B5EF4-FFF2-40B4-BE49-F238E27FC236}">
                <a16:creationId xmlns:a16="http://schemas.microsoft.com/office/drawing/2014/main" id="{00038FC0-4044-4F4F-841C-47C3DBF8ED24}"/>
              </a:ext>
            </a:extLst>
          </p:cNvPr>
          <p:cNvPicPr>
            <a:picLocks noChangeAspect="1"/>
          </p:cNvPicPr>
          <p:nvPr/>
        </p:nvPicPr>
        <p:blipFill>
          <a:blip r:embed="rId2"/>
          <a:stretch>
            <a:fillRect/>
          </a:stretch>
        </p:blipFill>
        <p:spPr>
          <a:xfrm>
            <a:off x="6298936" y="4444663"/>
            <a:ext cx="5445389" cy="2172037"/>
          </a:xfrm>
          <a:prstGeom prst="rect">
            <a:avLst/>
          </a:prstGeom>
        </p:spPr>
      </p:pic>
      <p:pic>
        <p:nvPicPr>
          <p:cNvPr id="8" name="Picture 7">
            <a:extLst>
              <a:ext uri="{FF2B5EF4-FFF2-40B4-BE49-F238E27FC236}">
                <a16:creationId xmlns:a16="http://schemas.microsoft.com/office/drawing/2014/main" id="{99078032-F722-D047-9323-6FB5F711298E}"/>
              </a:ext>
            </a:extLst>
          </p:cNvPr>
          <p:cNvPicPr>
            <a:picLocks noChangeAspect="1"/>
          </p:cNvPicPr>
          <p:nvPr/>
        </p:nvPicPr>
        <p:blipFill>
          <a:blip r:embed="rId3"/>
          <a:stretch>
            <a:fillRect/>
          </a:stretch>
        </p:blipFill>
        <p:spPr>
          <a:xfrm>
            <a:off x="8271537" y="241300"/>
            <a:ext cx="3700462" cy="1443077"/>
          </a:xfrm>
          <a:prstGeom prst="rect">
            <a:avLst/>
          </a:prstGeom>
        </p:spPr>
      </p:pic>
      <p:pic>
        <p:nvPicPr>
          <p:cNvPr id="9" name="Picture 8">
            <a:extLst>
              <a:ext uri="{FF2B5EF4-FFF2-40B4-BE49-F238E27FC236}">
                <a16:creationId xmlns:a16="http://schemas.microsoft.com/office/drawing/2014/main" id="{FB636760-406E-FE49-8F99-091C759BF486}"/>
              </a:ext>
            </a:extLst>
          </p:cNvPr>
          <p:cNvPicPr>
            <a:picLocks noChangeAspect="1"/>
          </p:cNvPicPr>
          <p:nvPr/>
        </p:nvPicPr>
        <p:blipFill rotWithShape="1">
          <a:blip r:embed="rId4"/>
          <a:srcRect t="20567" b="17946"/>
          <a:stretch/>
        </p:blipFill>
        <p:spPr>
          <a:xfrm>
            <a:off x="6298936" y="1296242"/>
            <a:ext cx="2878137" cy="1325564"/>
          </a:xfrm>
          <a:prstGeom prst="rect">
            <a:avLst/>
          </a:prstGeom>
        </p:spPr>
      </p:pic>
      <p:sp>
        <p:nvSpPr>
          <p:cNvPr id="10" name="TextBox 9">
            <a:extLst>
              <a:ext uri="{FF2B5EF4-FFF2-40B4-BE49-F238E27FC236}">
                <a16:creationId xmlns:a16="http://schemas.microsoft.com/office/drawing/2014/main" id="{AE0ABF1B-36EA-DE48-9D13-662189C7570B}"/>
              </a:ext>
            </a:extLst>
          </p:cNvPr>
          <p:cNvSpPr txBox="1"/>
          <p:nvPr/>
        </p:nvSpPr>
        <p:spPr>
          <a:xfrm>
            <a:off x="202936" y="1101805"/>
            <a:ext cx="5893064" cy="2862322"/>
          </a:xfrm>
          <a:prstGeom prst="rect">
            <a:avLst/>
          </a:prstGeom>
          <a:noFill/>
        </p:spPr>
        <p:txBody>
          <a:bodyPr wrap="square" rtlCol="0">
            <a:spAutoFit/>
          </a:bodyPr>
          <a:lstStyle/>
          <a:p>
            <a:r>
              <a:rPr lang="en-US"/>
              <a:t>In ‘The Messengers Gig’ and the ‘Dinner sequence’ the cutting rate increases reflecting the character's growing frustration tension building, creating a claustrophobic mood and showing Mia and </a:t>
            </a:r>
            <a:r>
              <a:rPr lang="en-US" err="1"/>
              <a:t>Seb</a:t>
            </a:r>
            <a:r>
              <a:rPr lang="en-US"/>
              <a:t> growing apart.  In the gig scene the use constantly changing camera angles and camera shots mimic the excitement and energy of the crowd, while also showing Mia’s shock and confusion. In the Dinner sequence the fast cutting rate includes lingering shots on Mia and </a:t>
            </a:r>
            <a:r>
              <a:rPr lang="en-US" err="1"/>
              <a:t>Seb’s</a:t>
            </a:r>
            <a:r>
              <a:rPr lang="en-US"/>
              <a:t> faces showing how the convocation has been lost as the character's are in conflict and opposed to one another.</a:t>
            </a:r>
          </a:p>
        </p:txBody>
      </p:sp>
    </p:spTree>
    <p:extLst>
      <p:ext uri="{BB962C8B-B14F-4D97-AF65-F5344CB8AC3E}">
        <p14:creationId xmlns:p14="http://schemas.microsoft.com/office/powerpoint/2010/main" val="3092752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C67C9-354B-0842-8074-0CB003AB4ABF}"/>
              </a:ext>
            </a:extLst>
          </p:cNvPr>
          <p:cNvSpPr>
            <a:spLocks noGrp="1"/>
          </p:cNvSpPr>
          <p:nvPr>
            <p:ph type="title"/>
          </p:nvPr>
        </p:nvSpPr>
        <p:spPr>
          <a:xfrm>
            <a:off x="838200" y="0"/>
            <a:ext cx="10515600" cy="1325563"/>
          </a:xfrm>
        </p:spPr>
        <p:txBody>
          <a:bodyPr/>
          <a:lstStyle/>
          <a:p>
            <a:pPr algn="ctr"/>
            <a:r>
              <a:rPr lang="en-US" b="1">
                <a:solidFill>
                  <a:srgbClr val="7030A0"/>
                </a:solidFill>
                <a:latin typeface="Modern No. 20" panose="02070704070505020303" pitchFamily="18" charset="77"/>
              </a:rPr>
              <a:t>Sound</a:t>
            </a:r>
            <a:endParaRPr lang="en-US"/>
          </a:p>
        </p:txBody>
      </p:sp>
      <p:sp>
        <p:nvSpPr>
          <p:cNvPr id="3" name="Rectangle 2">
            <a:extLst>
              <a:ext uri="{FF2B5EF4-FFF2-40B4-BE49-F238E27FC236}">
                <a16:creationId xmlns:a16="http://schemas.microsoft.com/office/drawing/2014/main" id="{2DAB603C-8E3F-8041-A74E-7670985338B0}"/>
              </a:ext>
            </a:extLst>
          </p:cNvPr>
          <p:cNvSpPr/>
          <p:nvPr/>
        </p:nvSpPr>
        <p:spPr>
          <a:xfrm>
            <a:off x="361122" y="1126780"/>
            <a:ext cx="2898913" cy="2862322"/>
          </a:xfrm>
          <a:prstGeom prst="rect">
            <a:avLst/>
          </a:prstGeom>
        </p:spPr>
        <p:txBody>
          <a:bodyPr wrap="square">
            <a:spAutoFit/>
          </a:bodyPr>
          <a:lstStyle/>
          <a:p>
            <a:r>
              <a:rPr lang="en-GB"/>
              <a:t>As the camera tracks along the cars, there is a diegetic use of music as we hear what each driver is listening to. This grounds the film in reality, before the camera rests on the first singer and the music changes to non-diegetic for the first dance number. </a:t>
            </a:r>
          </a:p>
        </p:txBody>
      </p:sp>
      <p:sp>
        <p:nvSpPr>
          <p:cNvPr id="4" name="Rectangle 3">
            <a:extLst>
              <a:ext uri="{FF2B5EF4-FFF2-40B4-BE49-F238E27FC236}">
                <a16:creationId xmlns:a16="http://schemas.microsoft.com/office/drawing/2014/main" id="{D9BED209-E849-BE4D-A3F7-34438EEC139E}"/>
              </a:ext>
            </a:extLst>
          </p:cNvPr>
          <p:cNvSpPr/>
          <p:nvPr/>
        </p:nvSpPr>
        <p:spPr>
          <a:xfrm>
            <a:off x="3370746" y="1197862"/>
            <a:ext cx="4819097" cy="2308324"/>
          </a:xfrm>
          <a:prstGeom prst="rect">
            <a:avLst/>
          </a:prstGeom>
        </p:spPr>
        <p:txBody>
          <a:bodyPr wrap="square">
            <a:spAutoFit/>
          </a:bodyPr>
          <a:lstStyle/>
          <a:p>
            <a:r>
              <a:rPr lang="en-GB"/>
              <a:t>The lyrics to the song establish one of the main themes of the films- the sacrifices when they move to Los Angeles to pursue their dreams of fame. The song ‘another day of sun’ celebrates the heat and ambition of LA in an optimistic way. It represents the LA attitude of getting back up and trying again- establishing the ground for Mia and </a:t>
            </a:r>
            <a:r>
              <a:rPr lang="en-GB" err="1"/>
              <a:t>Seb’s</a:t>
            </a:r>
            <a:r>
              <a:rPr lang="en-GB"/>
              <a:t> relationship.</a:t>
            </a:r>
          </a:p>
        </p:txBody>
      </p:sp>
      <p:pic>
        <p:nvPicPr>
          <p:cNvPr id="5" name="Picture 4">
            <a:extLst>
              <a:ext uri="{FF2B5EF4-FFF2-40B4-BE49-F238E27FC236}">
                <a16:creationId xmlns:a16="http://schemas.microsoft.com/office/drawing/2014/main" id="{6E6ACD1B-5FDA-F541-A4DA-73D7B0271CF2}"/>
              </a:ext>
            </a:extLst>
          </p:cNvPr>
          <p:cNvPicPr>
            <a:picLocks noChangeAspect="1"/>
          </p:cNvPicPr>
          <p:nvPr/>
        </p:nvPicPr>
        <p:blipFill>
          <a:blip r:embed="rId2"/>
          <a:stretch>
            <a:fillRect/>
          </a:stretch>
        </p:blipFill>
        <p:spPr>
          <a:xfrm>
            <a:off x="8338378" y="1197863"/>
            <a:ext cx="3492500" cy="2324100"/>
          </a:xfrm>
          <a:prstGeom prst="rect">
            <a:avLst/>
          </a:prstGeom>
        </p:spPr>
      </p:pic>
      <p:pic>
        <p:nvPicPr>
          <p:cNvPr id="6" name="Picture 5">
            <a:extLst>
              <a:ext uri="{FF2B5EF4-FFF2-40B4-BE49-F238E27FC236}">
                <a16:creationId xmlns:a16="http://schemas.microsoft.com/office/drawing/2014/main" id="{82D4D93D-EA29-8743-9BC8-CF9DBEDFA865}"/>
              </a:ext>
            </a:extLst>
          </p:cNvPr>
          <p:cNvPicPr>
            <a:picLocks noChangeAspect="1"/>
          </p:cNvPicPr>
          <p:nvPr/>
        </p:nvPicPr>
        <p:blipFill>
          <a:blip r:embed="rId3"/>
          <a:stretch>
            <a:fillRect/>
          </a:stretch>
        </p:blipFill>
        <p:spPr>
          <a:xfrm>
            <a:off x="1087093" y="4102163"/>
            <a:ext cx="3505200" cy="2311400"/>
          </a:xfrm>
          <a:prstGeom prst="rect">
            <a:avLst/>
          </a:prstGeom>
        </p:spPr>
      </p:pic>
      <p:sp>
        <p:nvSpPr>
          <p:cNvPr id="7" name="Rectangle 6">
            <a:extLst>
              <a:ext uri="{FF2B5EF4-FFF2-40B4-BE49-F238E27FC236}">
                <a16:creationId xmlns:a16="http://schemas.microsoft.com/office/drawing/2014/main" id="{4BC83EA5-6C42-E84A-B777-D39A29E24531}"/>
              </a:ext>
            </a:extLst>
          </p:cNvPr>
          <p:cNvSpPr/>
          <p:nvPr/>
        </p:nvSpPr>
        <p:spPr>
          <a:xfrm>
            <a:off x="5179667" y="3965202"/>
            <a:ext cx="6096000" cy="2585323"/>
          </a:xfrm>
          <a:prstGeom prst="rect">
            <a:avLst/>
          </a:prstGeom>
        </p:spPr>
        <p:txBody>
          <a:bodyPr>
            <a:spAutoFit/>
          </a:bodyPr>
          <a:lstStyle/>
          <a:p>
            <a:r>
              <a:rPr lang="en-GB"/>
              <a:t>The music </a:t>
            </a:r>
            <a:r>
              <a:rPr lang="en-GB" err="1"/>
              <a:t>Seb</a:t>
            </a:r>
            <a:r>
              <a:rPr lang="en-GB"/>
              <a:t> is instructed to play and the contrast with his own jazz compositions encapsulate one of the film’s main themes: the conflict between what is commercial, banal </a:t>
            </a:r>
          </a:p>
          <a:p>
            <a:r>
              <a:rPr lang="en-GB"/>
              <a:t>and ‘popular’ and authentic artistic integrity, staying true to one’s craft. The dialogue here also shows </a:t>
            </a:r>
            <a:r>
              <a:rPr lang="en-GB" err="1"/>
              <a:t>Seb’s</a:t>
            </a:r>
            <a:r>
              <a:rPr lang="en-GB"/>
              <a:t> stubbornness and his struggle with compromise: ‘Mutual decision, then,’ he says when his boss tells him to stick to the playlist. ‘Yes, made by me’, the owner retorts. ‘Signed off by me’, </a:t>
            </a:r>
            <a:r>
              <a:rPr lang="en-GB" err="1"/>
              <a:t>Seb</a:t>
            </a:r>
            <a:r>
              <a:rPr lang="en-GB"/>
              <a:t> insists on adding. </a:t>
            </a:r>
          </a:p>
        </p:txBody>
      </p:sp>
    </p:spTree>
    <p:extLst>
      <p:ext uri="{BB962C8B-B14F-4D97-AF65-F5344CB8AC3E}">
        <p14:creationId xmlns:p14="http://schemas.microsoft.com/office/powerpoint/2010/main" val="3017790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60D1F-D1BD-DD43-9F4B-999D9E1B9451}"/>
              </a:ext>
            </a:extLst>
          </p:cNvPr>
          <p:cNvSpPr>
            <a:spLocks noGrp="1"/>
          </p:cNvSpPr>
          <p:nvPr>
            <p:ph type="title"/>
          </p:nvPr>
        </p:nvSpPr>
        <p:spPr>
          <a:xfrm>
            <a:off x="838200" y="122710"/>
            <a:ext cx="10515600" cy="1325563"/>
          </a:xfrm>
        </p:spPr>
        <p:txBody>
          <a:bodyPr/>
          <a:lstStyle/>
          <a:p>
            <a:pPr algn="ctr"/>
            <a:r>
              <a:rPr lang="en-US" b="1">
                <a:solidFill>
                  <a:srgbClr val="7030A0"/>
                </a:solidFill>
                <a:latin typeface="Modern No. 20" panose="02070704070505020303" pitchFamily="18" charset="77"/>
              </a:rPr>
              <a:t>Representations</a:t>
            </a:r>
            <a:endParaRPr lang="en-US"/>
          </a:p>
        </p:txBody>
      </p:sp>
      <p:sp>
        <p:nvSpPr>
          <p:cNvPr id="3" name="Rectangle 2">
            <a:extLst>
              <a:ext uri="{FF2B5EF4-FFF2-40B4-BE49-F238E27FC236}">
                <a16:creationId xmlns:a16="http://schemas.microsoft.com/office/drawing/2014/main" id="{BC62568B-2FD4-7E49-B05B-4D9B96A77D7C}"/>
              </a:ext>
            </a:extLst>
          </p:cNvPr>
          <p:cNvSpPr/>
          <p:nvPr/>
        </p:nvSpPr>
        <p:spPr>
          <a:xfrm>
            <a:off x="266700" y="1308440"/>
            <a:ext cx="4591049" cy="1754326"/>
          </a:xfrm>
          <a:prstGeom prst="rect">
            <a:avLst/>
          </a:prstGeom>
        </p:spPr>
        <p:txBody>
          <a:bodyPr wrap="square">
            <a:spAutoFit/>
          </a:bodyPr>
          <a:lstStyle/>
          <a:p>
            <a:r>
              <a:rPr lang="en-GB"/>
              <a:t>La Land represents artists as individuals who struggle to reconcile their creativity with everyday life. In both films, the main characters have to sacrifice their relationships in an attempt to achieve their dreams</a:t>
            </a:r>
            <a:br>
              <a:rPr lang="en-GB">
                <a:latin typeface="TimesNewRomanPSMT"/>
              </a:rPr>
            </a:br>
            <a:endParaRPr lang="en-GB"/>
          </a:p>
        </p:txBody>
      </p:sp>
      <p:sp>
        <p:nvSpPr>
          <p:cNvPr id="5" name="Rectangle 4">
            <a:extLst>
              <a:ext uri="{FF2B5EF4-FFF2-40B4-BE49-F238E27FC236}">
                <a16:creationId xmlns:a16="http://schemas.microsoft.com/office/drawing/2014/main" id="{73444BDA-1E0D-264D-810E-D9B97433AF5D}"/>
              </a:ext>
            </a:extLst>
          </p:cNvPr>
          <p:cNvSpPr/>
          <p:nvPr/>
        </p:nvSpPr>
        <p:spPr>
          <a:xfrm>
            <a:off x="266700" y="2936746"/>
            <a:ext cx="8464206" cy="1754326"/>
          </a:xfrm>
          <a:prstGeom prst="rect">
            <a:avLst/>
          </a:prstGeom>
        </p:spPr>
        <p:txBody>
          <a:bodyPr wrap="square">
            <a:spAutoFit/>
          </a:bodyPr>
          <a:lstStyle/>
          <a:p>
            <a:r>
              <a:rPr lang="en-GB"/>
              <a:t>The representation of gender in the film was criticised as Mia appears to be quite a passive character. Many of the key plot events are precipitated by </a:t>
            </a:r>
            <a:r>
              <a:rPr lang="en-GB" err="1"/>
              <a:t>Seb</a:t>
            </a:r>
            <a:r>
              <a:rPr lang="en-GB"/>
              <a:t>- he pursues her to her coffee shop and converting her to liking jazz. Mia is seen as </a:t>
            </a:r>
            <a:r>
              <a:rPr lang="en-GB" err="1"/>
              <a:t>Seb’s</a:t>
            </a:r>
            <a:r>
              <a:rPr lang="en-GB"/>
              <a:t> spectator as she watches </a:t>
            </a:r>
            <a:r>
              <a:rPr lang="en-GB" err="1"/>
              <a:t>Seb</a:t>
            </a:r>
            <a:r>
              <a:rPr lang="en-GB"/>
              <a:t> performs, whereas he fails to even show up for her play. However, it is Mia who achieves the most success by the end. </a:t>
            </a:r>
            <a:br>
              <a:rPr lang="en-GB">
                <a:latin typeface="TimesNewRomanPSMT"/>
              </a:rPr>
            </a:br>
            <a:endParaRPr lang="en-GB"/>
          </a:p>
        </p:txBody>
      </p:sp>
      <p:sp>
        <p:nvSpPr>
          <p:cNvPr id="6" name="Rectangle 5">
            <a:extLst>
              <a:ext uri="{FF2B5EF4-FFF2-40B4-BE49-F238E27FC236}">
                <a16:creationId xmlns:a16="http://schemas.microsoft.com/office/drawing/2014/main" id="{D2B27945-3830-E246-9AEB-D27D6A19BDCC}"/>
              </a:ext>
            </a:extLst>
          </p:cNvPr>
          <p:cNvSpPr/>
          <p:nvPr/>
        </p:nvSpPr>
        <p:spPr>
          <a:xfrm>
            <a:off x="5009944" y="4574520"/>
            <a:ext cx="6614283" cy="2031325"/>
          </a:xfrm>
          <a:prstGeom prst="rect">
            <a:avLst/>
          </a:prstGeom>
        </p:spPr>
        <p:txBody>
          <a:bodyPr wrap="square">
            <a:spAutoFit/>
          </a:bodyPr>
          <a:lstStyle/>
          <a:p>
            <a:r>
              <a:rPr lang="en-GB"/>
              <a:t>The lack of racial diversity was also criticised. Considering the size of the African-American and Latino communities in Los Angeles there are few people of colour after the opening scene. Additionally, for a film about jazz music, the only single black speaking role is Keith – who is portrayed as sell-out to commercialism compared to </a:t>
            </a:r>
            <a:r>
              <a:rPr lang="en-GB" err="1"/>
              <a:t>Seb’s</a:t>
            </a:r>
            <a:r>
              <a:rPr lang="en-GB"/>
              <a:t> obsession with jazz ‘purity’. This neglects to mention LA’s turbulent history- 1992 Rodney King riots </a:t>
            </a:r>
          </a:p>
        </p:txBody>
      </p:sp>
      <p:pic>
        <p:nvPicPr>
          <p:cNvPr id="7" name="Picture 6">
            <a:extLst>
              <a:ext uri="{FF2B5EF4-FFF2-40B4-BE49-F238E27FC236}">
                <a16:creationId xmlns:a16="http://schemas.microsoft.com/office/drawing/2014/main" id="{E7A742A9-F7E8-3B44-B775-38E4E8892115}"/>
              </a:ext>
            </a:extLst>
          </p:cNvPr>
          <p:cNvPicPr>
            <a:picLocks noChangeAspect="1"/>
          </p:cNvPicPr>
          <p:nvPr/>
        </p:nvPicPr>
        <p:blipFill>
          <a:blip r:embed="rId2"/>
          <a:stretch>
            <a:fillRect/>
          </a:stretch>
        </p:blipFill>
        <p:spPr>
          <a:xfrm>
            <a:off x="8766727" y="1308440"/>
            <a:ext cx="2857500" cy="2857500"/>
          </a:xfrm>
          <a:prstGeom prst="rect">
            <a:avLst/>
          </a:prstGeom>
        </p:spPr>
      </p:pic>
      <p:pic>
        <p:nvPicPr>
          <p:cNvPr id="8" name="Picture 7">
            <a:extLst>
              <a:ext uri="{FF2B5EF4-FFF2-40B4-BE49-F238E27FC236}">
                <a16:creationId xmlns:a16="http://schemas.microsoft.com/office/drawing/2014/main" id="{72F87922-D230-B649-94ED-99AB7936B2D9}"/>
              </a:ext>
            </a:extLst>
          </p:cNvPr>
          <p:cNvPicPr>
            <a:picLocks noChangeAspect="1"/>
          </p:cNvPicPr>
          <p:nvPr/>
        </p:nvPicPr>
        <p:blipFill>
          <a:blip r:embed="rId3"/>
          <a:stretch>
            <a:fillRect/>
          </a:stretch>
        </p:blipFill>
        <p:spPr>
          <a:xfrm>
            <a:off x="1050753" y="4527424"/>
            <a:ext cx="3448050" cy="2148961"/>
          </a:xfrm>
          <a:prstGeom prst="rect">
            <a:avLst/>
          </a:prstGeom>
        </p:spPr>
      </p:pic>
      <p:sp>
        <p:nvSpPr>
          <p:cNvPr id="9" name="TextBox 8">
            <a:extLst>
              <a:ext uri="{FF2B5EF4-FFF2-40B4-BE49-F238E27FC236}">
                <a16:creationId xmlns:a16="http://schemas.microsoft.com/office/drawing/2014/main" id="{8EDE9A5C-861E-B841-B439-0C0D3BEA50DC}"/>
              </a:ext>
            </a:extLst>
          </p:cNvPr>
          <p:cNvSpPr txBox="1"/>
          <p:nvPr/>
        </p:nvSpPr>
        <p:spPr>
          <a:xfrm>
            <a:off x="5173835" y="1342250"/>
            <a:ext cx="3143250" cy="1200329"/>
          </a:xfrm>
          <a:prstGeom prst="rect">
            <a:avLst/>
          </a:prstGeom>
          <a:noFill/>
        </p:spPr>
        <p:txBody>
          <a:bodyPr wrap="square" rtlCol="0">
            <a:spAutoFit/>
          </a:bodyPr>
          <a:lstStyle/>
          <a:p>
            <a:r>
              <a:rPr lang="en-US" err="1"/>
              <a:t>Seb</a:t>
            </a:r>
            <a:r>
              <a:rPr lang="en-US"/>
              <a:t> represents  obsession with nostalgia and clinging onto the past whereas Mia represents change and the LA work ethic.</a:t>
            </a:r>
          </a:p>
        </p:txBody>
      </p:sp>
    </p:spTree>
    <p:extLst>
      <p:ext uri="{BB962C8B-B14F-4D97-AF65-F5344CB8AC3E}">
        <p14:creationId xmlns:p14="http://schemas.microsoft.com/office/powerpoint/2010/main" val="170945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60D1F-D1BD-DD43-9F4B-999D9E1B9451}"/>
              </a:ext>
            </a:extLst>
          </p:cNvPr>
          <p:cNvSpPr>
            <a:spLocks noGrp="1"/>
          </p:cNvSpPr>
          <p:nvPr>
            <p:ph type="title"/>
          </p:nvPr>
        </p:nvSpPr>
        <p:spPr/>
        <p:txBody>
          <a:bodyPr/>
          <a:lstStyle/>
          <a:p>
            <a:pPr algn="ctr"/>
            <a:r>
              <a:rPr lang="en-US" b="1">
                <a:solidFill>
                  <a:srgbClr val="7030A0"/>
                </a:solidFill>
                <a:latin typeface="Modern No. 20" panose="02070704070505020303" pitchFamily="18" charset="77"/>
              </a:rPr>
              <a:t>Historical and Political Contexts</a:t>
            </a:r>
            <a:endParaRPr lang="en-US" dirty="0"/>
          </a:p>
        </p:txBody>
      </p:sp>
      <p:sp>
        <p:nvSpPr>
          <p:cNvPr id="3" name="Rectangle 2">
            <a:extLst>
              <a:ext uri="{FF2B5EF4-FFF2-40B4-BE49-F238E27FC236}">
                <a16:creationId xmlns:a16="http://schemas.microsoft.com/office/drawing/2014/main" id="{8D1D9279-DF7C-C64C-9B76-2FD6A60C5B8C}"/>
              </a:ext>
            </a:extLst>
          </p:cNvPr>
          <p:cNvSpPr/>
          <p:nvPr/>
        </p:nvSpPr>
        <p:spPr>
          <a:xfrm>
            <a:off x="568710" y="1527716"/>
            <a:ext cx="6533129" cy="4801314"/>
          </a:xfrm>
          <a:prstGeom prst="rect">
            <a:avLst/>
          </a:prstGeom>
        </p:spPr>
        <p:txBody>
          <a:bodyPr wrap="square">
            <a:spAutoFit/>
          </a:bodyPr>
          <a:lstStyle/>
          <a:p>
            <a:pPr marL="285750" indent="-285750">
              <a:buFont typeface="Arial" panose="020B0604020202020204" pitchFamily="34" charset="0"/>
              <a:buChar char="•"/>
            </a:pPr>
            <a:r>
              <a:rPr lang="en-GB"/>
              <a:t>La La Land is said to gloss over LA’s turbulent history, especially issues concerning race.</a:t>
            </a:r>
          </a:p>
          <a:p>
            <a:endParaRPr lang="en-GB"/>
          </a:p>
          <a:p>
            <a:pPr marL="285750" indent="-285750">
              <a:buFont typeface="Arial" panose="020B0604020202020204" pitchFamily="34" charset="0"/>
              <a:buChar char="•"/>
            </a:pPr>
            <a:r>
              <a:rPr lang="en-GB"/>
              <a:t> In 1990, there were riots in the wake of the acquittal of LAPD officers accused of beating black motorist Rodney King, and in the 1940s there were the ‘Zoot Suit Riots’ where black jazz fans were viciously attacked by large gangs of white people. These racial conflicts are ignored by the film and the black community.</a:t>
            </a:r>
          </a:p>
          <a:p>
            <a:endParaRPr lang="en-GB"/>
          </a:p>
          <a:p>
            <a:pPr marL="285750" indent="-285750">
              <a:buFont typeface="Arial" panose="020B0604020202020204" pitchFamily="34" charset="0"/>
              <a:buChar char="•"/>
            </a:pPr>
            <a:r>
              <a:rPr lang="en-GB"/>
              <a:t>It could be argued that La La Land is deliberately Apolitical in order to provide a sense of escapism from the world around us and forget the current political struggles to enter a world of positivity and bold colour.  </a:t>
            </a:r>
          </a:p>
          <a:p>
            <a:endParaRPr lang="en-GB"/>
          </a:p>
          <a:p>
            <a:pPr marL="285750" indent="-285750">
              <a:buFont typeface="Arial" panose="020B0604020202020204" pitchFamily="34" charset="0"/>
              <a:buChar char="•"/>
            </a:pPr>
            <a:r>
              <a:rPr lang="en-GB"/>
              <a:t>The film ignores political and religious ideologies linking to LA’s history ignoring real world issues and making the world inaccurate and dream-like. </a:t>
            </a:r>
            <a:endParaRPr lang="en-GB" dirty="0"/>
          </a:p>
        </p:txBody>
      </p:sp>
      <p:pic>
        <p:nvPicPr>
          <p:cNvPr id="4" name="Picture 3">
            <a:extLst>
              <a:ext uri="{FF2B5EF4-FFF2-40B4-BE49-F238E27FC236}">
                <a16:creationId xmlns:a16="http://schemas.microsoft.com/office/drawing/2014/main" id="{B84FA735-6985-0A4F-BECC-414B178AEDD6}"/>
              </a:ext>
            </a:extLst>
          </p:cNvPr>
          <p:cNvPicPr>
            <a:picLocks noChangeAspect="1"/>
          </p:cNvPicPr>
          <p:nvPr/>
        </p:nvPicPr>
        <p:blipFill>
          <a:blip r:embed="rId2"/>
          <a:stretch>
            <a:fillRect/>
          </a:stretch>
        </p:blipFill>
        <p:spPr>
          <a:xfrm>
            <a:off x="7317098" y="1455233"/>
            <a:ext cx="4036701" cy="2260553"/>
          </a:xfrm>
          <a:prstGeom prst="rect">
            <a:avLst/>
          </a:prstGeom>
        </p:spPr>
      </p:pic>
      <p:pic>
        <p:nvPicPr>
          <p:cNvPr id="5" name="Picture 4">
            <a:extLst>
              <a:ext uri="{FF2B5EF4-FFF2-40B4-BE49-F238E27FC236}">
                <a16:creationId xmlns:a16="http://schemas.microsoft.com/office/drawing/2014/main" id="{F1450658-5F53-B44B-B75C-366E0FA5D469}"/>
              </a:ext>
            </a:extLst>
          </p:cNvPr>
          <p:cNvPicPr>
            <a:picLocks noChangeAspect="1"/>
          </p:cNvPicPr>
          <p:nvPr/>
        </p:nvPicPr>
        <p:blipFill>
          <a:blip r:embed="rId3"/>
          <a:stretch>
            <a:fillRect/>
          </a:stretch>
        </p:blipFill>
        <p:spPr>
          <a:xfrm>
            <a:off x="7317098" y="3806634"/>
            <a:ext cx="4036701" cy="2686241"/>
          </a:xfrm>
          <a:prstGeom prst="rect">
            <a:avLst/>
          </a:prstGeom>
        </p:spPr>
      </p:pic>
    </p:spTree>
    <p:extLst>
      <p:ext uri="{BB962C8B-B14F-4D97-AF65-F5344CB8AC3E}">
        <p14:creationId xmlns:p14="http://schemas.microsoft.com/office/powerpoint/2010/main" val="169941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60D1F-D1BD-DD43-9F4B-999D9E1B9451}"/>
              </a:ext>
            </a:extLst>
          </p:cNvPr>
          <p:cNvSpPr>
            <a:spLocks noGrp="1"/>
          </p:cNvSpPr>
          <p:nvPr>
            <p:ph type="title"/>
          </p:nvPr>
        </p:nvSpPr>
        <p:spPr>
          <a:xfrm>
            <a:off x="838200" y="159304"/>
            <a:ext cx="10515600" cy="1325563"/>
          </a:xfrm>
        </p:spPr>
        <p:txBody>
          <a:bodyPr/>
          <a:lstStyle/>
          <a:p>
            <a:pPr algn="ctr"/>
            <a:r>
              <a:rPr lang="en-US" b="1" dirty="0">
                <a:solidFill>
                  <a:srgbClr val="7030A0"/>
                </a:solidFill>
                <a:latin typeface="Modern No. 20" panose="02070704070505020303" pitchFamily="18" charset="77"/>
              </a:rPr>
              <a:t>Ideologies</a:t>
            </a:r>
            <a:endParaRPr lang="en-US" dirty="0"/>
          </a:p>
        </p:txBody>
      </p:sp>
      <p:sp>
        <p:nvSpPr>
          <p:cNvPr id="5" name="Rectangle 4">
            <a:extLst>
              <a:ext uri="{FF2B5EF4-FFF2-40B4-BE49-F238E27FC236}">
                <a16:creationId xmlns:a16="http://schemas.microsoft.com/office/drawing/2014/main" id="{76FC8B3A-A13D-C445-949B-81BDE4E85093}"/>
              </a:ext>
            </a:extLst>
          </p:cNvPr>
          <p:cNvSpPr/>
          <p:nvPr/>
        </p:nvSpPr>
        <p:spPr>
          <a:xfrm>
            <a:off x="660727" y="1225689"/>
            <a:ext cx="10515600" cy="5632311"/>
          </a:xfrm>
          <a:prstGeom prst="rect">
            <a:avLst/>
          </a:prstGeom>
        </p:spPr>
        <p:txBody>
          <a:bodyPr wrap="square">
            <a:spAutoFit/>
          </a:bodyPr>
          <a:lstStyle/>
          <a:p>
            <a:pPr marL="285750" indent="-285750">
              <a:buFont typeface="Arial" panose="020B0604020202020204" pitchFamily="34" charset="0"/>
              <a:buChar char="•"/>
            </a:pPr>
            <a:r>
              <a:rPr lang="en-GB" dirty="0"/>
              <a:t>The world </a:t>
            </a:r>
            <a:r>
              <a:rPr lang="en-GB" dirty="0" err="1"/>
              <a:t>Seb</a:t>
            </a:r>
            <a:r>
              <a:rPr lang="en-GB" dirty="0"/>
              <a:t> wants to return to is a world before jazz became political, a time when LA was riven by racism and during the 1940s </a:t>
            </a:r>
          </a:p>
          <a:p>
            <a:pPr marL="285750" indent="-285750">
              <a:buFont typeface="Arial" panose="020B0604020202020204" pitchFamily="34" charset="0"/>
              <a:buChar char="•"/>
            </a:pPr>
            <a:r>
              <a:rPr lang="en-GB" dirty="0"/>
              <a:t>Lack of political engagement and obsession with nostalgia that makes it worthy of political dissection.</a:t>
            </a:r>
          </a:p>
          <a:p>
            <a:pPr marL="285750" indent="-285750">
              <a:buFont typeface="Arial" panose="020B0604020202020204" pitchFamily="34" charset="0"/>
              <a:buChar char="•"/>
            </a:pPr>
            <a:r>
              <a:rPr lang="en-GB" dirty="0"/>
              <a:t>Representations of gender and race, as well as a complete absence of any LGBTQ characters </a:t>
            </a:r>
          </a:p>
          <a:p>
            <a:pPr marL="285750" indent="-285750">
              <a:buFont typeface="Arial" panose="020B0604020202020204" pitchFamily="34" charset="0"/>
              <a:buChar char="•"/>
            </a:pPr>
            <a:r>
              <a:rPr lang="en-GB" dirty="0"/>
              <a:t>Both characters do achieve their dreams at the end- whilst this means living in a frozen past for </a:t>
            </a:r>
            <a:r>
              <a:rPr lang="en-GB" dirty="0" err="1"/>
              <a:t>Seb</a:t>
            </a:r>
            <a:r>
              <a:rPr lang="en-GB" dirty="0"/>
              <a:t>, for Mia it means embracing the new </a:t>
            </a:r>
          </a:p>
          <a:p>
            <a:pPr marL="285750" indent="-285750">
              <a:buFont typeface="Arial" panose="020B0604020202020204" pitchFamily="34" charset="0"/>
              <a:buChar char="•"/>
            </a:pPr>
            <a:r>
              <a:rPr lang="en-GB" dirty="0"/>
              <a:t>Nostalgic entertainment- a return to the past is only beneficial for white middle class people: ‘The past represents liberation for one group, a horror show for another’. </a:t>
            </a:r>
          </a:p>
          <a:p>
            <a:pPr marL="285750" indent="-285750">
              <a:buFont typeface="Arial" panose="020B0604020202020204" pitchFamily="34" charset="0"/>
              <a:buChar char="•"/>
            </a:pPr>
            <a:r>
              <a:rPr lang="en-GB" dirty="0"/>
              <a:t>1930s may be from a world of more traditional glamour and romance, but they also hide and distract from the racial discrimination, gender inequality and homophobia of this period of time. </a:t>
            </a:r>
          </a:p>
          <a:p>
            <a:endParaRPr lang="en-GB" dirty="0"/>
          </a:p>
          <a:p>
            <a:pPr marL="285750" indent="-285750">
              <a:buFont typeface="Arial" panose="020B0604020202020204" pitchFamily="34" charset="0"/>
              <a:buChar char="•"/>
            </a:pPr>
            <a:r>
              <a:rPr lang="en-GB" dirty="0"/>
              <a:t>Escapism </a:t>
            </a:r>
          </a:p>
          <a:p>
            <a:pPr marL="285750" indent="-285750">
              <a:buFont typeface="Arial" panose="020B0604020202020204" pitchFamily="34" charset="0"/>
              <a:buChar char="•"/>
            </a:pPr>
            <a:r>
              <a:rPr lang="en-GB" dirty="0"/>
              <a:t>Nostalgia</a:t>
            </a:r>
          </a:p>
          <a:p>
            <a:pPr marL="285750" indent="-285750">
              <a:buFont typeface="Arial" panose="020B0604020202020204" pitchFamily="34" charset="0"/>
              <a:buChar char="•"/>
            </a:pPr>
            <a:r>
              <a:rPr lang="en-GB" dirty="0"/>
              <a:t>Dreams and achieving your goals</a:t>
            </a:r>
          </a:p>
          <a:p>
            <a:pPr marL="285750" indent="-285750">
              <a:buFont typeface="Arial" panose="020B0604020202020204" pitchFamily="34" charset="0"/>
              <a:buChar char="•"/>
            </a:pPr>
            <a:r>
              <a:rPr lang="en-GB" dirty="0"/>
              <a:t>Optimism </a:t>
            </a:r>
          </a:p>
          <a:p>
            <a:pPr marL="285750" indent="-285750">
              <a:buFont typeface="Arial" panose="020B0604020202020204" pitchFamily="34" charset="0"/>
              <a:buChar char="•"/>
            </a:pPr>
            <a:r>
              <a:rPr lang="en-GB" dirty="0"/>
              <a:t>Career and work ethic- sacrifice</a:t>
            </a:r>
          </a:p>
          <a:p>
            <a:pPr marL="285750" indent="-285750">
              <a:buFont typeface="Arial" panose="020B0604020202020204" pitchFamily="34" charset="0"/>
              <a:buChar char="•"/>
            </a:pPr>
            <a:r>
              <a:rPr lang="en-GB" dirty="0"/>
              <a:t>Personal values</a:t>
            </a:r>
          </a:p>
          <a:p>
            <a:pPr marL="285750" indent="-285750">
              <a:buFont typeface="Arial" panose="020B0604020202020204" pitchFamily="34" charset="0"/>
              <a:buChar char="•"/>
            </a:pPr>
            <a:r>
              <a:rPr lang="en-GB" dirty="0"/>
              <a:t>Gender</a:t>
            </a:r>
          </a:p>
          <a:p>
            <a:pPr marL="285750" indent="-285750">
              <a:buFont typeface="Arial" panose="020B0604020202020204" pitchFamily="34" charset="0"/>
              <a:buChar char="•"/>
            </a:pPr>
            <a:r>
              <a:rPr lang="en-GB" dirty="0"/>
              <a:t>LA community</a:t>
            </a:r>
          </a:p>
          <a:p>
            <a:pPr marL="285750" indent="-285750">
              <a:buFont typeface="Arial" panose="020B0604020202020204" pitchFamily="34" charset="0"/>
              <a:buChar char="•"/>
            </a:pPr>
            <a:endParaRPr lang="en-GB" dirty="0"/>
          </a:p>
        </p:txBody>
      </p:sp>
      <p:pic>
        <p:nvPicPr>
          <p:cNvPr id="8" name="Picture 7">
            <a:extLst>
              <a:ext uri="{FF2B5EF4-FFF2-40B4-BE49-F238E27FC236}">
                <a16:creationId xmlns:a16="http://schemas.microsoft.com/office/drawing/2014/main" id="{78403BD7-EC43-6546-9293-9A2F5C959893}"/>
              </a:ext>
            </a:extLst>
          </p:cNvPr>
          <p:cNvPicPr>
            <a:picLocks noChangeAspect="1"/>
          </p:cNvPicPr>
          <p:nvPr/>
        </p:nvPicPr>
        <p:blipFill>
          <a:blip r:embed="rId2"/>
          <a:stretch>
            <a:fillRect/>
          </a:stretch>
        </p:blipFill>
        <p:spPr>
          <a:xfrm>
            <a:off x="5316817" y="4379494"/>
            <a:ext cx="5189818" cy="2135239"/>
          </a:xfrm>
          <a:prstGeom prst="rect">
            <a:avLst/>
          </a:prstGeom>
        </p:spPr>
      </p:pic>
    </p:spTree>
    <p:extLst>
      <p:ext uri="{BB962C8B-B14F-4D97-AF65-F5344CB8AC3E}">
        <p14:creationId xmlns:p14="http://schemas.microsoft.com/office/powerpoint/2010/main" val="3628685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60D1F-D1BD-DD43-9F4B-999D9E1B9451}"/>
              </a:ext>
            </a:extLst>
          </p:cNvPr>
          <p:cNvSpPr>
            <a:spLocks noGrp="1"/>
          </p:cNvSpPr>
          <p:nvPr>
            <p:ph type="title"/>
          </p:nvPr>
        </p:nvSpPr>
        <p:spPr/>
        <p:txBody>
          <a:bodyPr/>
          <a:lstStyle/>
          <a:p>
            <a:pPr algn="ctr"/>
            <a:r>
              <a:rPr lang="en-US" b="1" dirty="0">
                <a:solidFill>
                  <a:srgbClr val="7030A0"/>
                </a:solidFill>
                <a:latin typeface="Modern No. 20" panose="02070704070505020303" pitchFamily="18" charset="77"/>
              </a:rPr>
              <a:t>Spectatorship </a:t>
            </a:r>
            <a:endParaRPr lang="en-US" dirty="0"/>
          </a:p>
        </p:txBody>
      </p:sp>
      <p:sp>
        <p:nvSpPr>
          <p:cNvPr id="3" name="Rectangle 2">
            <a:extLst>
              <a:ext uri="{FF2B5EF4-FFF2-40B4-BE49-F238E27FC236}">
                <a16:creationId xmlns:a16="http://schemas.microsoft.com/office/drawing/2014/main" id="{CA9B3060-EF2D-7A4D-9A47-02FE52918B9B}"/>
              </a:ext>
            </a:extLst>
          </p:cNvPr>
          <p:cNvSpPr/>
          <p:nvPr/>
        </p:nvSpPr>
        <p:spPr>
          <a:xfrm>
            <a:off x="432920" y="1443841"/>
            <a:ext cx="11508068" cy="3970318"/>
          </a:xfrm>
          <a:prstGeom prst="rect">
            <a:avLst/>
          </a:prstGeom>
        </p:spPr>
        <p:txBody>
          <a:bodyPr wrap="square">
            <a:spAutoFit/>
          </a:bodyPr>
          <a:lstStyle/>
          <a:p>
            <a:pPr marL="285750" indent="-285750">
              <a:buFont typeface="Arial" panose="020B0604020202020204" pitchFamily="34" charset="0"/>
              <a:buChar char="•"/>
            </a:pPr>
            <a:r>
              <a:rPr lang="en-GB" dirty="0"/>
              <a:t>Gender politics- accusing it of being a male fantasy about artistic integrity that Mia just facilitates and applauds as there are a lot of scenes of her watching </a:t>
            </a:r>
            <a:r>
              <a:rPr lang="en-GB" dirty="0" err="1"/>
              <a:t>Seb</a:t>
            </a:r>
            <a:r>
              <a:rPr lang="en-GB" dirty="0"/>
              <a:t> perform.</a:t>
            </a:r>
          </a:p>
          <a:p>
            <a:pPr marL="285750" indent="-285750">
              <a:buFont typeface="Arial" panose="020B0604020202020204" pitchFamily="34" charset="0"/>
              <a:buChar char="•"/>
            </a:pPr>
            <a:r>
              <a:rPr lang="en-GB" dirty="0"/>
              <a:t>Celebrates Mia and the audience experience- shows being a spectator as positive and something to take experience from- she revels in the experience of consuming art: jazz, cinema, cheesy 80s pop, theatre. </a:t>
            </a:r>
          </a:p>
          <a:p>
            <a:pPr marL="285750" indent="-285750">
              <a:buFont typeface="Arial" panose="020B0604020202020204" pitchFamily="34" charset="0"/>
              <a:buChar char="•"/>
            </a:pPr>
            <a:r>
              <a:rPr lang="en-GB" dirty="0"/>
              <a:t>Mia then takes these as inspiration to create something new: the film that makes her a star has no script, a little like her life. </a:t>
            </a:r>
          </a:p>
          <a:p>
            <a:pPr marL="285750" indent="-285750">
              <a:buFont typeface="Arial" panose="020B0604020202020204" pitchFamily="34" charset="0"/>
              <a:buChar char="•"/>
            </a:pPr>
            <a:r>
              <a:rPr lang="en-GB" dirty="0"/>
              <a:t>The final ‘dream ballet’ medley is her fantasy of how she could have her success and </a:t>
            </a:r>
            <a:r>
              <a:rPr lang="en-GB" dirty="0" err="1"/>
              <a:t>Seb</a:t>
            </a:r>
            <a:r>
              <a:rPr lang="en-GB" dirty="0"/>
              <a:t>, but in this version we follow along Mia’s story and see how </a:t>
            </a:r>
            <a:r>
              <a:rPr lang="en-GB" dirty="0" err="1"/>
              <a:t>Seb</a:t>
            </a:r>
            <a:r>
              <a:rPr lang="en-GB" dirty="0"/>
              <a:t> becomes her Spectator</a:t>
            </a:r>
          </a:p>
          <a:p>
            <a:pPr marL="285750" indent="-285750">
              <a:buFont typeface="Arial" panose="020B0604020202020204" pitchFamily="34" charset="0"/>
              <a:buChar char="•"/>
            </a:pPr>
            <a:r>
              <a:rPr lang="en-GB" dirty="0"/>
              <a:t>In the process she moves the joy of spectatorship to power into becoming a star. </a:t>
            </a:r>
          </a:p>
          <a:p>
            <a:pPr marL="285750" indent="-285750">
              <a:buFont typeface="Arial" panose="020B0604020202020204" pitchFamily="34" charset="0"/>
              <a:buChar char="•"/>
            </a:pPr>
            <a:r>
              <a:rPr lang="en-GB" dirty="0"/>
              <a:t>Mia ultimately leads the narrative.</a:t>
            </a:r>
          </a:p>
          <a:p>
            <a:pPr marL="285750" indent="-285750">
              <a:buFont typeface="Arial" panose="020B0604020202020204" pitchFamily="34" charset="0"/>
              <a:buChar char="•"/>
            </a:pPr>
            <a:r>
              <a:rPr lang="en-GB" dirty="0"/>
              <a:t>We get the impression that Mia is always working when she is not shown on screen- working in the coffee shop, writing her play and constantly going to auditions showing her work ethic may be greater than </a:t>
            </a:r>
            <a:r>
              <a:rPr lang="en-GB" dirty="0" err="1"/>
              <a:t>Seb’s</a:t>
            </a:r>
            <a:r>
              <a:rPr lang="en-GB" dirty="0"/>
              <a:t>.</a:t>
            </a:r>
          </a:p>
          <a:p>
            <a:pPr marL="285750" indent="-285750">
              <a:buFont typeface="Arial" panose="020B0604020202020204" pitchFamily="34" charset="0"/>
              <a:buChar char="•"/>
            </a:pPr>
            <a:endParaRPr lang="en-GB" dirty="0">
              <a:latin typeface="TimesNewRomanPSMT"/>
            </a:endParaRPr>
          </a:p>
          <a:p>
            <a:pPr marL="285750" indent="-285750">
              <a:buFont typeface="Arial" panose="020B0604020202020204" pitchFamily="34" charset="0"/>
              <a:buChar char="•"/>
            </a:pPr>
            <a:endParaRPr lang="en-GB" dirty="0"/>
          </a:p>
        </p:txBody>
      </p:sp>
      <p:pic>
        <p:nvPicPr>
          <p:cNvPr id="7" name="Picture 6">
            <a:extLst>
              <a:ext uri="{FF2B5EF4-FFF2-40B4-BE49-F238E27FC236}">
                <a16:creationId xmlns:a16="http://schemas.microsoft.com/office/drawing/2014/main" id="{0307D0E3-5D21-A34E-A354-1149F7AB715D}"/>
              </a:ext>
            </a:extLst>
          </p:cNvPr>
          <p:cNvPicPr>
            <a:picLocks noChangeAspect="1"/>
          </p:cNvPicPr>
          <p:nvPr/>
        </p:nvPicPr>
        <p:blipFill>
          <a:blip r:embed="rId2"/>
          <a:stretch>
            <a:fillRect/>
          </a:stretch>
        </p:blipFill>
        <p:spPr>
          <a:xfrm>
            <a:off x="6820273" y="5011725"/>
            <a:ext cx="4210798" cy="1632996"/>
          </a:xfrm>
          <a:prstGeom prst="rect">
            <a:avLst/>
          </a:prstGeom>
        </p:spPr>
      </p:pic>
    </p:spTree>
    <p:extLst>
      <p:ext uri="{BB962C8B-B14F-4D97-AF65-F5344CB8AC3E}">
        <p14:creationId xmlns:p14="http://schemas.microsoft.com/office/powerpoint/2010/main" val="7168155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1627</Words>
  <Application>Microsoft Macintosh PowerPoint</Application>
  <PresentationFormat>Widescreen</PresentationFormat>
  <Paragraphs>65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Modern No. 20</vt:lpstr>
      <vt:lpstr>TimesNewRomanPSMT</vt:lpstr>
      <vt:lpstr>Office Theme</vt:lpstr>
      <vt:lpstr>La La Land </vt:lpstr>
      <vt:lpstr>Cinematography: Single Shot  </vt:lpstr>
      <vt:lpstr>Mise en Scene </vt:lpstr>
      <vt:lpstr>Editing</vt:lpstr>
      <vt:lpstr>Sound</vt:lpstr>
      <vt:lpstr>Representations</vt:lpstr>
      <vt:lpstr>Historical and Political Contexts</vt:lpstr>
      <vt:lpstr>Ideologies</vt:lpstr>
      <vt:lpstr>Spectatorship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La Land </dc:title>
  <dc:creator>Emma Coe</dc:creator>
  <cp:lastModifiedBy>Emma Coe</cp:lastModifiedBy>
  <cp:revision>62</cp:revision>
  <dcterms:created xsi:type="dcterms:W3CDTF">2020-10-14T08:23:29Z</dcterms:created>
  <dcterms:modified xsi:type="dcterms:W3CDTF">2020-10-14T11:27:14Z</dcterms:modified>
</cp:coreProperties>
</file>