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snapToObjects="1">
      <p:cViewPr>
        <p:scale>
          <a:sx n="109" d="100"/>
          <a:sy n="109" d="100"/>
        </p:scale>
        <p:origin x="680"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8E1F7-B7C7-FE42-A773-544AF55D3EB0}" type="datetimeFigureOut">
              <a:rPr lang="en-US" smtClean="0"/>
              <a:t>11/9/20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F5461-94B7-1340-B03E-7CA10AD58118}" type="slidenum">
              <a:rPr lang="en-US" smtClean="0"/>
              <a:t>‹#›</a:t>
            </a:fld>
            <a:endParaRPr lang="en-US" dirty="0"/>
          </a:p>
        </p:txBody>
      </p:sp>
    </p:spTree>
    <p:extLst>
      <p:ext uri="{BB962C8B-B14F-4D97-AF65-F5344CB8AC3E}">
        <p14:creationId xmlns:p14="http://schemas.microsoft.com/office/powerpoint/2010/main" val="2248548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9F5461-94B7-1340-B03E-7CA10AD58118}" type="slidenum">
              <a:rPr lang="en-US" smtClean="0"/>
              <a:t>5</a:t>
            </a:fld>
            <a:endParaRPr lang="en-US" dirty="0"/>
          </a:p>
        </p:txBody>
      </p:sp>
    </p:spTree>
    <p:extLst>
      <p:ext uri="{BB962C8B-B14F-4D97-AF65-F5344CB8AC3E}">
        <p14:creationId xmlns:p14="http://schemas.microsoft.com/office/powerpoint/2010/main" val="1504902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D9C02-7DE6-C449-8D0A-57EA0C16487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48F0491-633A-774D-9A2B-7F203D74FB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8ABB5D1-6943-0B45-821F-C48BDD5F080E}"/>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B1E28734-1F0C-3340-91FB-8E436BBF3A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70D752-9CB1-6846-968B-DA292494AB77}"/>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2942840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5372-55DF-8E43-A817-AE356DC9FEE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270692B-FFFC-D640-A46C-24353C439EB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B1BF81-35D7-334C-85B3-324847AE4D98}"/>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1AD6DE29-AAAC-864E-A2C4-612E7F8FD5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BB0B1E-2706-EC45-BBE1-F2738A7ED745}"/>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308016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7F115-1EB1-714E-A514-1B8E85422E0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F93C23E-9553-E94A-8F4B-86CCE651C8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3F8FEDB-F9A5-F84F-BC28-23BA64FDA693}"/>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F18D539F-17E2-1B42-8126-D9D0A9348A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11F053-6390-C04A-805C-E5387616F4A7}"/>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60406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70EE-CA1D-8A4D-83EF-EEEB9EEF958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A7A7294-3F05-4144-9519-9631325E19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EA6CFDF-8DA9-5646-87FA-9767F4877F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F328078-E9E1-C94C-8BA0-8C01197379F0}"/>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6" name="Footer Placeholder 5">
            <a:extLst>
              <a:ext uri="{FF2B5EF4-FFF2-40B4-BE49-F238E27FC236}">
                <a16:creationId xmlns:a16="http://schemas.microsoft.com/office/drawing/2014/main" id="{96F4F991-86CE-4841-8786-D3587DAA66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22EE556-1124-4245-9170-2298FD314A3B}"/>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314327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C725-5F2B-0141-A6F6-49769711E39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8708B0-E275-8540-BF21-1577625573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8B3345A-2D72-0F49-9622-1DC46D0F1C6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F14E3B7-C91D-CD40-9965-65C603DE56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D68C3E-84BD-5A42-9986-BE662EFA304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5746713-F1DF-E14A-878A-82C8B4C0E4D6}"/>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8" name="Footer Placeholder 7">
            <a:extLst>
              <a:ext uri="{FF2B5EF4-FFF2-40B4-BE49-F238E27FC236}">
                <a16:creationId xmlns:a16="http://schemas.microsoft.com/office/drawing/2014/main" id="{0E947F65-C40A-2842-AFD8-46B9FE16219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D2B7475-0467-A946-8BA0-91C5C9E72885}"/>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4093241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EAF4-659C-9843-8FCF-6A2259DBD2C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3811C69-8406-4649-AC8A-F7535D26CA46}"/>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4" name="Footer Placeholder 3">
            <a:extLst>
              <a:ext uri="{FF2B5EF4-FFF2-40B4-BE49-F238E27FC236}">
                <a16:creationId xmlns:a16="http://schemas.microsoft.com/office/drawing/2014/main" id="{A27817CD-21F7-BE4B-8EB9-2095A6B50D0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1D0FEB6-24EF-8E45-BBFB-D08770A76761}"/>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033087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39F2AB-E769-1541-A2FD-7FCE95E8BD7D}"/>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3" name="Footer Placeholder 2">
            <a:extLst>
              <a:ext uri="{FF2B5EF4-FFF2-40B4-BE49-F238E27FC236}">
                <a16:creationId xmlns:a16="http://schemas.microsoft.com/office/drawing/2014/main" id="{9C12F009-3053-3842-BEE0-6FED4578E7C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75CC590-2BB8-FB4B-B1CF-41FCCDCB2340}"/>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3405533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E811-DFCC-7342-8814-C643FA42A2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0A43674-DEF9-C34A-9D46-FB2956B51E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D2BFEFC-15AD-154A-98DD-F05FCB0F0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D45A296-B5BF-7844-87DF-4A877D45B0F6}"/>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6" name="Footer Placeholder 5">
            <a:extLst>
              <a:ext uri="{FF2B5EF4-FFF2-40B4-BE49-F238E27FC236}">
                <a16:creationId xmlns:a16="http://schemas.microsoft.com/office/drawing/2014/main" id="{2E23E53E-3F83-DB42-9AAD-615E35AB44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7346FB-474B-D84F-B795-809CF5E1BD38}"/>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14275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57CC1-1D8E-E948-8306-232610225C6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FE98B0D-59F0-1D41-A23D-B174624B44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D3E65A6-B89C-BA47-8F66-BB61857B4D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53AEA1-72BB-2047-9691-16794818FC35}"/>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6" name="Footer Placeholder 5">
            <a:extLst>
              <a:ext uri="{FF2B5EF4-FFF2-40B4-BE49-F238E27FC236}">
                <a16:creationId xmlns:a16="http://schemas.microsoft.com/office/drawing/2014/main" id="{AF4B96AF-2CBB-EE41-9C10-B2E594937E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0F7DF1-3452-8544-AB4C-7C3351F9E1A3}"/>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50465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B903E-B315-B041-B5BB-53BB2378CE3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3F63F66-9CE8-5849-82CD-3B48F804DB2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C6945A2-1F09-EB4E-BDF3-48D1FAE43F72}"/>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7BD6200F-CE9C-8C4B-9D14-CD6F6CAA0D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A4B506-3E51-B44A-ABD0-E1645C9871C9}"/>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1709377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658A56-4F39-AE4E-BAD0-9373362E6F2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31E0359-F50C-4844-A8B5-92E6EB70785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287E07D-3FAC-2341-B228-C79465644AA1}"/>
              </a:ext>
            </a:extLst>
          </p:cNvPr>
          <p:cNvSpPr>
            <a:spLocks noGrp="1"/>
          </p:cNvSpPr>
          <p:nvPr>
            <p:ph type="dt" sz="half" idx="10"/>
          </p:nvPr>
        </p:nvSpPr>
        <p:spPr/>
        <p:txBody>
          <a:body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9BE65854-07C4-414A-B59B-52FF9EBEC2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4E9683-B54E-724E-B9F7-B0098EEFB98C}"/>
              </a:ext>
            </a:extLst>
          </p:cNvPr>
          <p:cNvSpPr>
            <a:spLocks noGrp="1"/>
          </p:cNvSpPr>
          <p:nvPr>
            <p:ph type="sldNum" sz="quarter" idx="12"/>
          </p:nvPr>
        </p:nvSpPr>
        <p:spPr/>
        <p:txBody>
          <a:bodyPr/>
          <a:lstStyle/>
          <a:p>
            <a:fld id="{5665138B-65AD-744F-A23F-DC37497F75D8}" type="slidenum">
              <a:rPr lang="en-US" smtClean="0"/>
              <a:t>‹#›</a:t>
            </a:fld>
            <a:endParaRPr lang="en-US" dirty="0"/>
          </a:p>
        </p:txBody>
      </p:sp>
    </p:spTree>
    <p:extLst>
      <p:ext uri="{BB962C8B-B14F-4D97-AF65-F5344CB8AC3E}">
        <p14:creationId xmlns:p14="http://schemas.microsoft.com/office/powerpoint/2010/main" val="3666179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5F0AFD-FE32-5B4C-BD2A-0280C59030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EA32FAC-7A4E-A04C-B2DE-ABAB6FB82E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005E5D-1C43-164F-9178-F22EEBB5F7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C52CC-7D20-A84F-8AC5-521A587CA120}" type="datetimeFigureOut">
              <a:rPr lang="en-US" smtClean="0"/>
              <a:t>11/9/20</a:t>
            </a:fld>
            <a:endParaRPr lang="en-US" dirty="0"/>
          </a:p>
        </p:txBody>
      </p:sp>
      <p:sp>
        <p:nvSpPr>
          <p:cNvPr id="5" name="Footer Placeholder 4">
            <a:extLst>
              <a:ext uri="{FF2B5EF4-FFF2-40B4-BE49-F238E27FC236}">
                <a16:creationId xmlns:a16="http://schemas.microsoft.com/office/drawing/2014/main" id="{4FE4287A-0F11-4943-A9D7-19A5CDBF8E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A726D4A-8C68-7B4A-B557-F4AB990634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65138B-65AD-744F-A23F-DC37497F75D8}" type="slidenum">
              <a:rPr lang="en-US" smtClean="0"/>
              <a:t>‹#›</a:t>
            </a:fld>
            <a:endParaRPr lang="en-US" dirty="0"/>
          </a:p>
        </p:txBody>
      </p:sp>
    </p:spTree>
    <p:extLst>
      <p:ext uri="{BB962C8B-B14F-4D97-AF65-F5344CB8AC3E}">
        <p14:creationId xmlns:p14="http://schemas.microsoft.com/office/powerpoint/2010/main" val="1021905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0D332C-5F05-F046-AC38-DC12307BC790}"/>
              </a:ext>
            </a:extLst>
          </p:cNvPr>
          <p:cNvSpPr>
            <a:spLocks noGrp="1"/>
          </p:cNvSpPr>
          <p:nvPr>
            <p:ph type="ctrTitle"/>
          </p:nvPr>
        </p:nvSpPr>
        <p:spPr>
          <a:xfrm>
            <a:off x="6687737" y="1384296"/>
            <a:ext cx="4605340" cy="2387600"/>
          </a:xfrm>
        </p:spPr>
        <p:txBody>
          <a:bodyPr>
            <a:normAutofit/>
          </a:bodyPr>
          <a:lstStyle/>
          <a:p>
            <a:pPr algn="l"/>
            <a:r>
              <a:rPr lang="en-US" sz="5000" dirty="0">
                <a:solidFill>
                  <a:schemeClr val="bg1"/>
                </a:solidFill>
              </a:rPr>
              <a:t>Pan’s Labyrinth </a:t>
            </a:r>
          </a:p>
        </p:txBody>
      </p:sp>
      <p:pic>
        <p:nvPicPr>
          <p:cNvPr id="4" name="Picture 3">
            <a:extLst>
              <a:ext uri="{FF2B5EF4-FFF2-40B4-BE49-F238E27FC236}">
                <a16:creationId xmlns:a16="http://schemas.microsoft.com/office/drawing/2014/main" id="{E781F269-AE40-1F41-A410-669FBAE494A2}"/>
              </a:ext>
            </a:extLst>
          </p:cNvPr>
          <p:cNvPicPr>
            <a:picLocks noChangeAspect="1"/>
          </p:cNvPicPr>
          <p:nvPr/>
        </p:nvPicPr>
        <p:blipFill rotWithShape="1">
          <a:blip r:embed="rId2">
            <a:alphaModFix/>
          </a:blip>
          <a:srcRect l="16000" r="14141" b="1"/>
          <a:stretch/>
        </p:blipFill>
        <p:spPr>
          <a:xfrm>
            <a:off x="473874" y="1057275"/>
            <a:ext cx="5917401" cy="4743450"/>
          </a:xfrm>
          <a:prstGeom prst="rect">
            <a:avLst/>
          </a:prstGeom>
        </p:spPr>
      </p:pic>
      <p:sp>
        <p:nvSpPr>
          <p:cNvPr id="15"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0379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KEY THEMES</a:t>
            </a:r>
          </a:p>
        </p:txBody>
      </p:sp>
      <p:sp>
        <p:nvSpPr>
          <p:cNvPr id="3" name="Content Placeholder 2">
            <a:extLst>
              <a:ext uri="{FF2B5EF4-FFF2-40B4-BE49-F238E27FC236}">
                <a16:creationId xmlns:a16="http://schemas.microsoft.com/office/drawing/2014/main" id="{69279718-1DBF-D74F-A68B-EA1AE55E12CB}"/>
              </a:ext>
            </a:extLst>
          </p:cNvPr>
          <p:cNvSpPr>
            <a:spLocks noGrp="1"/>
          </p:cNvSpPr>
          <p:nvPr>
            <p:ph idx="1"/>
          </p:nvPr>
        </p:nvSpPr>
        <p:spPr>
          <a:xfrm>
            <a:off x="475488" y="1130140"/>
            <a:ext cx="11533632" cy="5368195"/>
          </a:xfrm>
        </p:spPr>
        <p:txBody>
          <a:bodyPr>
            <a:normAutofit fontScale="77500" lnSpcReduction="20000"/>
          </a:bodyPr>
          <a:lstStyle/>
          <a:p>
            <a:r>
              <a:rPr lang="en-GB" dirty="0">
                <a:ea typeface="Apple Symbols" panose="02000000000000000000" pitchFamily="2" charset="-79"/>
                <a:cs typeface="Apple Symbols" panose="02000000000000000000" pitchFamily="2" charset="-79"/>
              </a:rPr>
              <a:t>Fascism (and it’s effect on Spanish identity) </a:t>
            </a:r>
          </a:p>
          <a:p>
            <a:r>
              <a:rPr lang="en-GB" dirty="0">
                <a:ea typeface="Apple Symbols" panose="02000000000000000000" pitchFamily="2" charset="-79"/>
                <a:cs typeface="Apple Symbols" panose="02000000000000000000" pitchFamily="2" charset="-79"/>
              </a:rPr>
              <a:t>Good versus Evil </a:t>
            </a:r>
          </a:p>
          <a:p>
            <a:r>
              <a:rPr lang="en-GB" dirty="0">
                <a:ea typeface="Apple Symbols" panose="02000000000000000000" pitchFamily="2" charset="-79"/>
                <a:cs typeface="Apple Symbols" panose="02000000000000000000" pitchFamily="2" charset="-79"/>
              </a:rPr>
              <a:t>Childhood &amp; National Innocence (and the loss of it) </a:t>
            </a:r>
          </a:p>
          <a:p>
            <a:r>
              <a:rPr lang="en-GB" dirty="0">
                <a:ea typeface="Apple Symbols" panose="02000000000000000000" pitchFamily="2" charset="-79"/>
                <a:cs typeface="Apple Symbols" panose="02000000000000000000" pitchFamily="2" charset="-79"/>
              </a:rPr>
              <a:t>Reality and Fantasy </a:t>
            </a:r>
          </a:p>
          <a:p>
            <a:r>
              <a:rPr lang="en-GB" dirty="0">
                <a:ea typeface="Apple Symbols" panose="02000000000000000000" pitchFamily="2" charset="-79"/>
                <a:cs typeface="Apple Symbols" panose="02000000000000000000" pitchFamily="2" charset="-79"/>
              </a:rPr>
              <a:t>Legacy – continuing the bloodline </a:t>
            </a:r>
          </a:p>
          <a:p>
            <a:r>
              <a:rPr lang="en-GB" dirty="0">
                <a:ea typeface="Apple Symbols" panose="02000000000000000000" pitchFamily="2" charset="-79"/>
                <a:cs typeface="Apple Symbols" panose="02000000000000000000" pitchFamily="2" charset="-79"/>
              </a:rPr>
              <a:t>Death / Rebirth </a:t>
            </a:r>
          </a:p>
          <a:p>
            <a:r>
              <a:rPr lang="en-GB" dirty="0">
                <a:ea typeface="Apple Symbols" panose="02000000000000000000" pitchFamily="2" charset="-79"/>
                <a:cs typeface="Apple Symbols" panose="02000000000000000000" pitchFamily="2" charset="-79"/>
              </a:rPr>
              <a:t>Organisations versus Free Thought </a:t>
            </a:r>
          </a:p>
          <a:p>
            <a:r>
              <a:rPr lang="en-GB" dirty="0">
                <a:ea typeface="Apple Symbols" panose="02000000000000000000" pitchFamily="2" charset="-79"/>
                <a:cs typeface="Apple Symbols" panose="02000000000000000000" pitchFamily="2" charset="-79"/>
              </a:rPr>
              <a:t>Conformity (passive engagement) versus Rebellion (active engagement) </a:t>
            </a:r>
          </a:p>
          <a:p>
            <a:r>
              <a:rPr lang="en-GB" dirty="0">
                <a:ea typeface="Apple Symbols" panose="02000000000000000000" pitchFamily="2" charset="-79"/>
                <a:cs typeface="Apple Symbols" panose="02000000000000000000" pitchFamily="2" charset="-79"/>
              </a:rPr>
              <a:t>Creation versus Destruction</a:t>
            </a:r>
          </a:p>
          <a:p>
            <a:r>
              <a:rPr lang="en-GB" dirty="0">
                <a:ea typeface="Apple Symbols" panose="02000000000000000000" pitchFamily="2" charset="-79"/>
                <a:cs typeface="Apple Symbols" panose="02000000000000000000" pitchFamily="2" charset="-79"/>
              </a:rPr>
              <a:t>Restoration of the Family unit</a:t>
            </a:r>
          </a:p>
          <a:p>
            <a:r>
              <a:rPr lang="en-GB" dirty="0">
                <a:ea typeface="Apple Symbols" panose="02000000000000000000" pitchFamily="2" charset="-79"/>
                <a:cs typeface="Apple Symbols" panose="02000000000000000000" pitchFamily="2" charset="-79"/>
              </a:rPr>
              <a:t>Women in crisis</a:t>
            </a:r>
          </a:p>
          <a:p>
            <a:r>
              <a:rPr lang="en-GB" dirty="0">
                <a:ea typeface="Apple Symbols" panose="02000000000000000000" pitchFamily="2" charset="-79"/>
                <a:cs typeface="Apple Symbols" panose="02000000000000000000" pitchFamily="2" charset="-79"/>
              </a:rPr>
              <a:t>Rejection of structured Religions </a:t>
            </a:r>
          </a:p>
          <a:p>
            <a:r>
              <a:rPr lang="en-GB" dirty="0">
                <a:ea typeface="Apple Symbols" panose="02000000000000000000" pitchFamily="2" charset="-79"/>
                <a:cs typeface="Apple Symbols" panose="02000000000000000000" pitchFamily="2" charset="-79"/>
              </a:rPr>
              <a:t>Oppression (physical, psychological and emotional) and Control versus Freedom</a:t>
            </a:r>
          </a:p>
          <a:p>
            <a:r>
              <a:rPr lang="en-GB" dirty="0"/>
              <a:t>Faith in the old world seems to transcend the religions of man and those in league with fascism- reoccurring theme</a:t>
            </a:r>
            <a:r>
              <a:rPr lang="en-GB" dirty="0">
                <a:ea typeface="Apple Symbols" panose="02000000000000000000" pitchFamily="2" charset="-79"/>
                <a:cs typeface="Apple Symbols" panose="02000000000000000000" pitchFamily="2" charset="-79"/>
              </a:rPr>
              <a:t> </a:t>
            </a:r>
          </a:p>
          <a:p>
            <a:endParaRPr lang="en-US" dirty="0"/>
          </a:p>
        </p:txBody>
      </p:sp>
      <p:pic>
        <p:nvPicPr>
          <p:cNvPr id="4" name="Picture 3">
            <a:extLst>
              <a:ext uri="{FF2B5EF4-FFF2-40B4-BE49-F238E27FC236}">
                <a16:creationId xmlns:a16="http://schemas.microsoft.com/office/drawing/2014/main" id="{1CF8929E-1512-EF4E-B848-2BC59EDF2F26}"/>
              </a:ext>
            </a:extLst>
          </p:cNvPr>
          <p:cNvPicPr>
            <a:picLocks noChangeAspect="1"/>
          </p:cNvPicPr>
          <p:nvPr/>
        </p:nvPicPr>
        <p:blipFill>
          <a:blip r:embed="rId2"/>
          <a:stretch>
            <a:fillRect/>
          </a:stretch>
        </p:blipFill>
        <p:spPr>
          <a:xfrm>
            <a:off x="7778496" y="1130139"/>
            <a:ext cx="3343656" cy="1878710"/>
          </a:xfrm>
          <a:prstGeom prst="rect">
            <a:avLst/>
          </a:prstGeom>
        </p:spPr>
      </p:pic>
    </p:spTree>
    <p:extLst>
      <p:ext uri="{BB962C8B-B14F-4D97-AF65-F5344CB8AC3E}">
        <p14:creationId xmlns:p14="http://schemas.microsoft.com/office/powerpoint/2010/main" val="343104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5036-B97B-1143-A434-2F00359F0149}"/>
              </a:ext>
            </a:extLst>
          </p:cNvPr>
          <p:cNvSpPr>
            <a:spLocks noGrp="1"/>
          </p:cNvSpPr>
          <p:nvPr>
            <p:ph type="title"/>
          </p:nvPr>
        </p:nvSpPr>
        <p:spPr>
          <a:xfrm>
            <a:off x="838200" y="353568"/>
            <a:ext cx="10515600" cy="776288"/>
          </a:xfrm>
        </p:spPr>
        <p:txBody>
          <a:bodyPr>
            <a:normAutofit/>
          </a:bodyPr>
          <a:lstStyle/>
          <a:p>
            <a:pPr algn="ctr"/>
            <a:r>
              <a:rPr lang="en-US" sz="3200" b="1" dirty="0">
                <a:solidFill>
                  <a:schemeClr val="accent5">
                    <a:lumMod val="50000"/>
                  </a:schemeClr>
                </a:solidFill>
                <a:latin typeface="+mn-lt"/>
                <a:cs typeface="Aldhabi" pitchFamily="2" charset="-78"/>
              </a:rPr>
              <a:t>REPRESENTATION: Gender</a:t>
            </a:r>
            <a:endParaRPr lang="en-US" sz="3200" b="1" dirty="0">
              <a:latin typeface="+mn-lt"/>
            </a:endParaRPr>
          </a:p>
        </p:txBody>
      </p:sp>
      <p:sp>
        <p:nvSpPr>
          <p:cNvPr id="3" name="Content Placeholder 2">
            <a:extLst>
              <a:ext uri="{FF2B5EF4-FFF2-40B4-BE49-F238E27FC236}">
                <a16:creationId xmlns:a16="http://schemas.microsoft.com/office/drawing/2014/main" id="{BE06026C-3B63-FC45-BCF9-F16151A4B93C}"/>
              </a:ext>
            </a:extLst>
          </p:cNvPr>
          <p:cNvSpPr>
            <a:spLocks noGrp="1"/>
          </p:cNvSpPr>
          <p:nvPr>
            <p:ph idx="1"/>
          </p:nvPr>
        </p:nvSpPr>
        <p:spPr>
          <a:xfrm>
            <a:off x="512064" y="959168"/>
            <a:ext cx="11192256" cy="5624512"/>
          </a:xfrm>
        </p:spPr>
        <p:txBody>
          <a:bodyPr>
            <a:normAutofit fontScale="70000" lnSpcReduction="20000"/>
          </a:bodyPr>
          <a:lstStyle/>
          <a:p>
            <a:pPr marL="0" indent="0">
              <a:buNone/>
            </a:pPr>
            <a:r>
              <a:rPr lang="en-GB" sz="2500" b="1" dirty="0"/>
              <a:t>Women:</a:t>
            </a:r>
          </a:p>
          <a:p>
            <a:r>
              <a:rPr lang="en-GB" sz="2500" dirty="0"/>
              <a:t> Responsible for creating / saving life (Carmen gives birth, Mercedes helps the rebels, Ofelia’s re-birth) </a:t>
            </a:r>
          </a:p>
          <a:p>
            <a:r>
              <a:rPr lang="en-GB" sz="2500" dirty="0"/>
              <a:t>Carmen ]and Mercedes reflect 2 sides of Ofelia – the need to conform to fit into new family’s life and rebel against fascism. </a:t>
            </a:r>
          </a:p>
          <a:p>
            <a:r>
              <a:rPr lang="en-GB" sz="2500" dirty="0"/>
              <a:t>The binary opposite of the males within the film:</a:t>
            </a:r>
          </a:p>
          <a:p>
            <a:pPr>
              <a:buFontTx/>
              <a:buChar char="-"/>
            </a:pPr>
            <a:r>
              <a:rPr lang="en-GB" sz="2500" dirty="0"/>
              <a:t>Carmen- negative representation of women.</a:t>
            </a:r>
          </a:p>
          <a:p>
            <a:pPr>
              <a:buFontTx/>
              <a:buChar char="-"/>
            </a:pPr>
            <a:r>
              <a:rPr lang="en-GB" sz="2500" dirty="0"/>
              <a:t>Ofelia and Mercedes- positive representation of women. </a:t>
            </a:r>
          </a:p>
          <a:p>
            <a:pPr marL="0" indent="0">
              <a:buNone/>
            </a:pPr>
            <a:r>
              <a:rPr lang="en-GB" sz="2500" b="1" dirty="0"/>
              <a:t>Men: </a:t>
            </a:r>
          </a:p>
          <a:p>
            <a:r>
              <a:rPr lang="en-GB" sz="2500" dirty="0"/>
              <a:t>Responsible for the civil unrest of the real-world backdrop of the film’s narrative. </a:t>
            </a:r>
          </a:p>
          <a:p>
            <a:r>
              <a:rPr lang="en-GB" sz="2500" dirty="0"/>
              <a:t>Vidal represents right wing authoritarian Fascism</a:t>
            </a:r>
          </a:p>
          <a:p>
            <a:r>
              <a:rPr lang="en-GB" sz="2500" dirty="0"/>
              <a:t> Pedro represents the left-wing liberal rebellion. </a:t>
            </a:r>
          </a:p>
          <a:p>
            <a:r>
              <a:rPr lang="en-GB" sz="2500" dirty="0"/>
              <a:t>Clash between all men which leads to war.</a:t>
            </a:r>
          </a:p>
          <a:p>
            <a:r>
              <a:rPr lang="en-GB" sz="2500" dirty="0"/>
              <a:t> Destructive, legacy / war obsessed- Captain Vidal is obsessed by his fathers’ military exploits and is equally determined to have a son. </a:t>
            </a:r>
          </a:p>
          <a:p>
            <a:r>
              <a:rPr lang="en-GB" sz="2500" dirty="0"/>
              <a:t>The health of his sick wife is of only secondary importance-Vidal he scolds her for discussing their romance in public and is equally dismissive of his stepdaughter, Ofelia. </a:t>
            </a:r>
          </a:p>
          <a:p>
            <a:r>
              <a:rPr lang="en-GB" sz="2500" dirty="0"/>
              <a:t>The binary opposite of the females within the film: </a:t>
            </a:r>
          </a:p>
          <a:p>
            <a:pPr marL="0" indent="0">
              <a:buNone/>
            </a:pPr>
            <a:r>
              <a:rPr lang="en-GB" sz="2500" dirty="0"/>
              <a:t>-  Vidal- negative representation of men. ( Vidal is killed by a man (Pedro) not a woman (like Mercedes), despite their perceived strength of character) </a:t>
            </a:r>
          </a:p>
          <a:p>
            <a:pPr>
              <a:buFontTx/>
              <a:buChar char="-"/>
            </a:pPr>
            <a:endParaRPr lang="en-US" dirty="0"/>
          </a:p>
        </p:txBody>
      </p:sp>
      <p:pic>
        <p:nvPicPr>
          <p:cNvPr id="4" name="Picture 3">
            <a:extLst>
              <a:ext uri="{FF2B5EF4-FFF2-40B4-BE49-F238E27FC236}">
                <a16:creationId xmlns:a16="http://schemas.microsoft.com/office/drawing/2014/main" id="{D6B6B104-6668-804F-A037-105C81FCE526}"/>
              </a:ext>
            </a:extLst>
          </p:cNvPr>
          <p:cNvPicPr>
            <a:picLocks noChangeAspect="1"/>
          </p:cNvPicPr>
          <p:nvPr/>
        </p:nvPicPr>
        <p:blipFill>
          <a:blip r:embed="rId2"/>
          <a:stretch>
            <a:fillRect/>
          </a:stretch>
        </p:blipFill>
        <p:spPr>
          <a:xfrm>
            <a:off x="8711889" y="2329152"/>
            <a:ext cx="2846127" cy="1959820"/>
          </a:xfrm>
          <a:prstGeom prst="rect">
            <a:avLst/>
          </a:prstGeom>
        </p:spPr>
      </p:pic>
    </p:spTree>
    <p:extLst>
      <p:ext uri="{BB962C8B-B14F-4D97-AF65-F5344CB8AC3E}">
        <p14:creationId xmlns:p14="http://schemas.microsoft.com/office/powerpoint/2010/main" val="343617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5036-B97B-1143-A434-2F00359F0149}"/>
              </a:ext>
            </a:extLst>
          </p:cNvPr>
          <p:cNvSpPr>
            <a:spLocks noGrp="1"/>
          </p:cNvSpPr>
          <p:nvPr>
            <p:ph type="title"/>
          </p:nvPr>
        </p:nvSpPr>
        <p:spPr>
          <a:xfrm>
            <a:off x="838200" y="353568"/>
            <a:ext cx="10515600" cy="776288"/>
          </a:xfrm>
        </p:spPr>
        <p:txBody>
          <a:bodyPr>
            <a:normAutofit/>
          </a:bodyPr>
          <a:lstStyle/>
          <a:p>
            <a:pPr algn="ctr"/>
            <a:r>
              <a:rPr lang="en-US" sz="3200" b="1" dirty="0">
                <a:solidFill>
                  <a:schemeClr val="accent5">
                    <a:lumMod val="50000"/>
                  </a:schemeClr>
                </a:solidFill>
                <a:latin typeface="+mn-lt"/>
                <a:cs typeface="Aldhabi" pitchFamily="2" charset="-78"/>
              </a:rPr>
              <a:t>REPRESENTATION: Family, Age, Fantasy</a:t>
            </a:r>
            <a:endParaRPr lang="en-US" sz="3200" b="1" dirty="0">
              <a:latin typeface="+mn-lt"/>
            </a:endParaRPr>
          </a:p>
        </p:txBody>
      </p:sp>
      <p:sp>
        <p:nvSpPr>
          <p:cNvPr id="3" name="Content Placeholder 2">
            <a:extLst>
              <a:ext uri="{FF2B5EF4-FFF2-40B4-BE49-F238E27FC236}">
                <a16:creationId xmlns:a16="http://schemas.microsoft.com/office/drawing/2014/main" id="{BE06026C-3B63-FC45-BCF9-F16151A4B93C}"/>
              </a:ext>
            </a:extLst>
          </p:cNvPr>
          <p:cNvSpPr>
            <a:spLocks noGrp="1"/>
          </p:cNvSpPr>
          <p:nvPr>
            <p:ph idx="1"/>
          </p:nvPr>
        </p:nvSpPr>
        <p:spPr>
          <a:xfrm>
            <a:off x="512064" y="959168"/>
            <a:ext cx="11192256" cy="5624512"/>
          </a:xfrm>
        </p:spPr>
        <p:txBody>
          <a:bodyPr>
            <a:normAutofit fontScale="77500" lnSpcReduction="20000"/>
          </a:bodyPr>
          <a:lstStyle/>
          <a:p>
            <a:pPr marL="0" indent="0">
              <a:buNone/>
            </a:pPr>
            <a:r>
              <a:rPr lang="en-GB" b="1" dirty="0"/>
              <a:t>Family:</a:t>
            </a:r>
          </a:p>
          <a:p>
            <a:r>
              <a:rPr lang="en-GB" dirty="0"/>
              <a:t>The family is restorative and ultimately restored in the film but only in the fantasy narrative. </a:t>
            </a:r>
          </a:p>
          <a:p>
            <a:r>
              <a:rPr lang="en-GB" dirty="0"/>
              <a:t>Her completed family is Ofelia’s quest reward.</a:t>
            </a:r>
          </a:p>
          <a:p>
            <a:r>
              <a:rPr lang="en-GB" dirty="0"/>
              <a:t> In the real world her family is broken and destroyed </a:t>
            </a:r>
          </a:p>
          <a:p>
            <a:r>
              <a:rPr lang="en-GB" dirty="0"/>
              <a:t>Strong bond between brother / sister- Ofelia &amp; her baby brother and Mercedes &amp; Pedro.  </a:t>
            </a:r>
          </a:p>
          <a:p>
            <a:pPr marL="0" indent="0">
              <a:buNone/>
            </a:pPr>
            <a:r>
              <a:rPr lang="en-GB" b="1" dirty="0"/>
              <a:t>Age</a:t>
            </a:r>
          </a:p>
          <a:p>
            <a:r>
              <a:rPr lang="en-GB" dirty="0"/>
              <a:t>The innocence of youth is displayed through Ofelia – her timid nature gives way to strength of her character.</a:t>
            </a:r>
          </a:p>
          <a:p>
            <a:r>
              <a:rPr lang="en-GB" dirty="0"/>
              <a:t> Her youth reflects the way she creates the fantasy world – full of hope and wonder. </a:t>
            </a:r>
          </a:p>
          <a:p>
            <a:r>
              <a:rPr lang="en-GB" dirty="0"/>
              <a:t>Contrasted with the morally complicated lives of human and the decrepit performances reflected in the Faun and Pale Man.</a:t>
            </a:r>
            <a:r>
              <a:rPr lang="en-GB" sz="2500" dirty="0"/>
              <a:t> </a:t>
            </a:r>
          </a:p>
          <a:p>
            <a:pPr marL="0" indent="0">
              <a:buNone/>
            </a:pPr>
            <a:r>
              <a:rPr lang="en-GB" b="1" dirty="0"/>
              <a:t>Reality / Fantasy: </a:t>
            </a:r>
          </a:p>
          <a:p>
            <a:r>
              <a:rPr lang="en-GB" dirty="0"/>
              <a:t>The fantasy narrative is often lit in bright warming colours which reflect the magical nature of the narrative.</a:t>
            </a:r>
          </a:p>
          <a:p>
            <a:r>
              <a:rPr lang="en-GB" dirty="0"/>
              <a:t>Contrast this with the often dark, dismal colour palette of the real </a:t>
            </a:r>
          </a:p>
          <a:p>
            <a:r>
              <a:rPr lang="en-GB" dirty="0"/>
              <a:t>Sometimes the lighting is similar like pale man’s banquet and Vidal’s dinner party- narrative suggests the fantasy / reality are same. </a:t>
            </a:r>
          </a:p>
          <a:p>
            <a:endParaRPr lang="en-GB" sz="2500" dirty="0"/>
          </a:p>
          <a:p>
            <a:pPr>
              <a:buFontTx/>
              <a:buChar char="-"/>
            </a:pPr>
            <a:endParaRPr lang="en-US" dirty="0"/>
          </a:p>
        </p:txBody>
      </p:sp>
    </p:spTree>
    <p:extLst>
      <p:ext uri="{BB962C8B-B14F-4D97-AF65-F5344CB8AC3E}">
        <p14:creationId xmlns:p14="http://schemas.microsoft.com/office/powerpoint/2010/main" val="338136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5036-B97B-1143-A434-2F00359F0149}"/>
              </a:ext>
            </a:extLst>
          </p:cNvPr>
          <p:cNvSpPr>
            <a:spLocks noGrp="1"/>
          </p:cNvSpPr>
          <p:nvPr>
            <p:ph type="title"/>
          </p:nvPr>
        </p:nvSpPr>
        <p:spPr>
          <a:xfrm>
            <a:off x="838200" y="353568"/>
            <a:ext cx="10515600" cy="776288"/>
          </a:xfrm>
        </p:spPr>
        <p:txBody>
          <a:bodyPr>
            <a:normAutofit/>
          </a:bodyPr>
          <a:lstStyle/>
          <a:p>
            <a:pPr algn="ctr"/>
            <a:r>
              <a:rPr lang="en-US" sz="3200" b="1" dirty="0">
                <a:solidFill>
                  <a:schemeClr val="accent5">
                    <a:lumMod val="50000"/>
                  </a:schemeClr>
                </a:solidFill>
                <a:latin typeface="+mn-lt"/>
                <a:cs typeface="Aldhabi" pitchFamily="2" charset="-78"/>
              </a:rPr>
              <a:t>REPRESENTATION: Politics and Nationality</a:t>
            </a:r>
            <a:endParaRPr lang="en-US" sz="3200" b="1" dirty="0">
              <a:latin typeface="+mn-lt"/>
            </a:endParaRPr>
          </a:p>
        </p:txBody>
      </p:sp>
      <p:sp>
        <p:nvSpPr>
          <p:cNvPr id="3" name="Content Placeholder 2">
            <a:extLst>
              <a:ext uri="{FF2B5EF4-FFF2-40B4-BE49-F238E27FC236}">
                <a16:creationId xmlns:a16="http://schemas.microsoft.com/office/drawing/2014/main" id="{BE06026C-3B63-FC45-BCF9-F16151A4B93C}"/>
              </a:ext>
            </a:extLst>
          </p:cNvPr>
          <p:cNvSpPr>
            <a:spLocks noGrp="1"/>
          </p:cNvSpPr>
          <p:nvPr>
            <p:ph idx="1"/>
          </p:nvPr>
        </p:nvSpPr>
        <p:spPr>
          <a:xfrm>
            <a:off x="512064" y="1213200"/>
            <a:ext cx="11489436" cy="3201052"/>
          </a:xfrm>
        </p:spPr>
        <p:txBody>
          <a:bodyPr>
            <a:normAutofit/>
          </a:bodyPr>
          <a:lstStyle/>
          <a:p>
            <a:r>
              <a:rPr lang="en-GB" sz="2400" dirty="0"/>
              <a:t>The narrative of the film attempts to establish and discuss the complicated nature of Spanish identity and how history has influenced this international perception. </a:t>
            </a:r>
          </a:p>
          <a:p>
            <a:r>
              <a:rPr lang="en-GB" sz="2400" dirty="0"/>
              <a:t>Focuses on the oppressed and what is being resisted rather than just a political anti-fascist allegory.</a:t>
            </a:r>
          </a:p>
          <a:p>
            <a:r>
              <a:rPr lang="en-GB" sz="2400" dirty="0"/>
              <a:t>Political criticisms within this analysis of national identity. </a:t>
            </a:r>
          </a:p>
          <a:p>
            <a:r>
              <a:rPr lang="en-GB" sz="2400" dirty="0"/>
              <a:t>A religious Crusade allegory- ignorance of those institutions who profited and turned a ‘blind eye’ towards the inequalities associated to a Spanish fascist regime from the ultra right-wing mode of politics.</a:t>
            </a:r>
          </a:p>
          <a:p>
            <a:pPr marL="0" indent="0">
              <a:buNone/>
            </a:pPr>
            <a:endParaRPr lang="en-GB" sz="2500" dirty="0"/>
          </a:p>
          <a:p>
            <a:pPr>
              <a:buFontTx/>
              <a:buChar char="-"/>
            </a:pPr>
            <a:endParaRPr lang="en-US" dirty="0"/>
          </a:p>
        </p:txBody>
      </p:sp>
      <p:pic>
        <p:nvPicPr>
          <p:cNvPr id="5" name="Picture 4">
            <a:extLst>
              <a:ext uri="{FF2B5EF4-FFF2-40B4-BE49-F238E27FC236}">
                <a16:creationId xmlns:a16="http://schemas.microsoft.com/office/drawing/2014/main" id="{C5523FAE-185C-794B-9AD8-FB6651F95BB8}"/>
              </a:ext>
            </a:extLst>
          </p:cNvPr>
          <p:cNvPicPr>
            <a:picLocks noChangeAspect="1"/>
          </p:cNvPicPr>
          <p:nvPr/>
        </p:nvPicPr>
        <p:blipFill>
          <a:blip r:embed="rId3"/>
          <a:stretch>
            <a:fillRect/>
          </a:stretch>
        </p:blipFill>
        <p:spPr>
          <a:xfrm>
            <a:off x="7544529" y="4188604"/>
            <a:ext cx="4135407" cy="2315828"/>
          </a:xfrm>
          <a:prstGeom prst="rect">
            <a:avLst/>
          </a:prstGeom>
        </p:spPr>
      </p:pic>
      <p:sp>
        <p:nvSpPr>
          <p:cNvPr id="6" name="TextBox 5">
            <a:extLst>
              <a:ext uri="{FF2B5EF4-FFF2-40B4-BE49-F238E27FC236}">
                <a16:creationId xmlns:a16="http://schemas.microsoft.com/office/drawing/2014/main" id="{24B782F6-4036-BB40-871A-281325E88157}"/>
              </a:ext>
            </a:extLst>
          </p:cNvPr>
          <p:cNvSpPr txBox="1"/>
          <p:nvPr/>
        </p:nvSpPr>
        <p:spPr>
          <a:xfrm>
            <a:off x="512064" y="4388616"/>
            <a:ext cx="6583680" cy="1846659"/>
          </a:xfrm>
          <a:prstGeom prst="rect">
            <a:avLst/>
          </a:prstGeom>
          <a:noFill/>
        </p:spPr>
        <p:txBody>
          <a:bodyPr wrap="square" rtlCol="0">
            <a:spAutoFit/>
          </a:bodyPr>
          <a:lstStyle/>
          <a:p>
            <a:pPr marL="285750" indent="-285750">
              <a:buFont typeface="Arial" panose="020B0604020202020204" pitchFamily="34" charset="0"/>
              <a:buChar char="•"/>
            </a:pPr>
            <a:r>
              <a:rPr lang="en-GB" sz="2400" dirty="0"/>
              <a:t>The bourgeoisie’s exploitation of the proletariat was overlooked in favour of personal profit. </a:t>
            </a:r>
          </a:p>
          <a:p>
            <a:pPr marL="285750" indent="-285750">
              <a:buFont typeface="Arial" panose="020B0604020202020204" pitchFamily="34" charset="0"/>
              <a:buChar char="•"/>
            </a:pPr>
            <a:r>
              <a:rPr lang="en-GB" sz="2400" dirty="0"/>
              <a:t>Collective national shame and consequences of this political approach. </a:t>
            </a:r>
          </a:p>
          <a:p>
            <a:endParaRPr lang="en-US" dirty="0"/>
          </a:p>
        </p:txBody>
      </p:sp>
    </p:spTree>
    <p:extLst>
      <p:ext uri="{BB962C8B-B14F-4D97-AF65-F5344CB8AC3E}">
        <p14:creationId xmlns:p14="http://schemas.microsoft.com/office/powerpoint/2010/main" val="2609117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AUTEUR</a:t>
            </a:r>
          </a:p>
        </p:txBody>
      </p:sp>
      <p:sp>
        <p:nvSpPr>
          <p:cNvPr id="6" name="TextBox 5">
            <a:extLst>
              <a:ext uri="{FF2B5EF4-FFF2-40B4-BE49-F238E27FC236}">
                <a16:creationId xmlns:a16="http://schemas.microsoft.com/office/drawing/2014/main" id="{47D5EB42-981A-5D45-B675-5D149B11A2C9}"/>
              </a:ext>
            </a:extLst>
          </p:cNvPr>
          <p:cNvSpPr txBox="1"/>
          <p:nvPr/>
        </p:nvSpPr>
        <p:spPr>
          <a:xfrm>
            <a:off x="487680" y="1036320"/>
            <a:ext cx="11484864" cy="5324535"/>
          </a:xfrm>
          <a:prstGeom prst="rect">
            <a:avLst/>
          </a:prstGeom>
          <a:noFill/>
        </p:spPr>
        <p:txBody>
          <a:bodyPr wrap="square" rtlCol="0">
            <a:spAutoFit/>
          </a:bodyPr>
          <a:lstStyle/>
          <a:p>
            <a:pPr marL="285750" indent="-285750">
              <a:buFont typeface="Arial" panose="020B0604020202020204" pitchFamily="34" charset="0"/>
              <a:buChar char="•"/>
            </a:pPr>
            <a:r>
              <a:rPr lang="en-GB" sz="2000" dirty="0"/>
              <a:t>An obsession with fantastical horror</a:t>
            </a:r>
          </a:p>
          <a:p>
            <a:pPr marL="285750" indent="-285750">
              <a:buFont typeface="Arial" panose="020B0604020202020204" pitchFamily="34" charset="0"/>
              <a:buChar char="•"/>
            </a:pPr>
            <a:r>
              <a:rPr lang="en-GB" sz="2000" dirty="0"/>
              <a:t>He considers himself an outsider in terms of his own artistic integrity</a:t>
            </a:r>
          </a:p>
          <a:p>
            <a:pPr marL="285750" indent="-285750">
              <a:buFont typeface="Arial" panose="020B0604020202020204" pitchFamily="34" charset="0"/>
              <a:buChar char="•"/>
            </a:pPr>
            <a:r>
              <a:rPr lang="en-GB" sz="2000" dirty="0"/>
              <a:t>Mexican / Spanish filmmaker in an American context. </a:t>
            </a:r>
          </a:p>
          <a:p>
            <a:pPr marL="285750" indent="-285750">
              <a:buFont typeface="Arial" panose="020B0604020202020204" pitchFamily="34" charset="0"/>
              <a:buChar char="•"/>
            </a:pPr>
            <a:r>
              <a:rPr lang="en-GB" sz="2000" dirty="0"/>
              <a:t>Allusions to Victor Frankenstein </a:t>
            </a:r>
          </a:p>
          <a:p>
            <a:pPr marL="285750" indent="-285750">
              <a:buFont typeface="Arial" panose="020B0604020202020204" pitchFamily="34" charset="0"/>
              <a:buChar char="•"/>
            </a:pPr>
            <a:r>
              <a:rPr lang="en-GB" sz="2000" dirty="0"/>
              <a:t>A fascination with the ambiguity / role reversal of heroism and villainy </a:t>
            </a:r>
          </a:p>
          <a:p>
            <a:pPr marL="285750" indent="-285750">
              <a:buFont typeface="Arial" panose="020B0604020202020204" pitchFamily="34" charset="0"/>
              <a:buChar char="•"/>
            </a:pPr>
            <a:r>
              <a:rPr lang="en-GB" sz="2000" dirty="0"/>
              <a:t>Some monsters are misunderstood and alienated, while some humans have a morality that is hideous. </a:t>
            </a:r>
          </a:p>
          <a:p>
            <a:pPr marL="285750" indent="-285750">
              <a:buFont typeface="Arial" panose="020B0604020202020204" pitchFamily="34" charset="0"/>
              <a:buChar char="•"/>
            </a:pPr>
            <a:r>
              <a:rPr lang="en-GB" sz="2000" dirty="0"/>
              <a:t>Common narrative tropes - such as the figure of the child as a cipher witness and portrays a certain child-like innocence and perspective </a:t>
            </a:r>
          </a:p>
          <a:p>
            <a:pPr marL="285750" indent="-285750">
              <a:buFont typeface="Arial" panose="020B0604020202020204" pitchFamily="34" charset="0"/>
              <a:buChar char="•"/>
            </a:pPr>
            <a:r>
              <a:rPr lang="en-GB" sz="2000" dirty="0"/>
              <a:t>Reoccurring themes of Horror, Sci- fi, Fairy tale, Political, War, fantasy. </a:t>
            </a:r>
          </a:p>
          <a:p>
            <a:pPr marL="285750" indent="-285750">
              <a:buFont typeface="Arial" panose="020B0604020202020204" pitchFamily="34" charset="0"/>
              <a:buChar char="•"/>
            </a:pPr>
            <a:r>
              <a:rPr lang="en-GB" sz="2000" dirty="0"/>
              <a:t>Likes to undermine / question the nature of rule and order - Fascist rule, logic, simplistic binaries of good and evil  that acts as a catalyst of dark chaos, disorder and madness. </a:t>
            </a:r>
          </a:p>
          <a:p>
            <a:pPr marL="285750" indent="-285750">
              <a:buFont typeface="Arial" panose="020B0604020202020204" pitchFamily="34" charset="0"/>
              <a:buChar char="•"/>
            </a:pPr>
            <a:r>
              <a:rPr lang="en-GB" sz="2000" dirty="0"/>
              <a:t>Creates fairy-tales for adult audiences - Monster movie as serious art-form / Bleak or ambivalent denouements / Children as victims of violence / graphically portrayed / danger is real not imaginary / refusal to allow safe passage for child characters. </a:t>
            </a:r>
          </a:p>
          <a:p>
            <a:pPr marL="285750" indent="-285750">
              <a:buFont typeface="Arial" panose="020B0604020202020204" pitchFamily="34" charset="0"/>
              <a:buChar char="•"/>
            </a:pPr>
            <a:r>
              <a:rPr lang="en-GB" sz="2000" dirty="0"/>
              <a:t>He uses the fantastical to say something profound about history, like the Spanish civil war. </a:t>
            </a:r>
          </a:p>
          <a:p>
            <a:pPr marL="285750" indent="-285750">
              <a:buFont typeface="Arial" panose="020B0604020202020204" pitchFamily="34" charset="0"/>
              <a:buChar char="•"/>
            </a:pPr>
            <a:r>
              <a:rPr lang="en-GB" sz="2000" dirty="0"/>
              <a:t>Influences- slasher films, comic books, horror, Goya paintings, surrealist and social realism photography, Gothic allegories, Spanish and Mexican historical context </a:t>
            </a:r>
            <a:endParaRPr lang="en-GB" sz="2400" dirty="0"/>
          </a:p>
        </p:txBody>
      </p:sp>
      <p:pic>
        <p:nvPicPr>
          <p:cNvPr id="7" name="Picture 6">
            <a:extLst>
              <a:ext uri="{FF2B5EF4-FFF2-40B4-BE49-F238E27FC236}">
                <a16:creationId xmlns:a16="http://schemas.microsoft.com/office/drawing/2014/main" id="{3AC29F22-7B03-6B42-AF78-9E545C1B538A}"/>
              </a:ext>
            </a:extLst>
          </p:cNvPr>
          <p:cNvPicPr>
            <a:picLocks noChangeAspect="1"/>
          </p:cNvPicPr>
          <p:nvPr/>
        </p:nvPicPr>
        <p:blipFill>
          <a:blip r:embed="rId2"/>
          <a:stretch>
            <a:fillRect/>
          </a:stretch>
        </p:blipFill>
        <p:spPr>
          <a:xfrm>
            <a:off x="8358553" y="681453"/>
            <a:ext cx="3193117" cy="1721778"/>
          </a:xfrm>
          <a:prstGeom prst="rect">
            <a:avLst/>
          </a:prstGeom>
        </p:spPr>
      </p:pic>
    </p:spTree>
    <p:extLst>
      <p:ext uri="{BB962C8B-B14F-4D97-AF65-F5344CB8AC3E}">
        <p14:creationId xmlns:p14="http://schemas.microsoft.com/office/powerpoint/2010/main" val="3448882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AESTHETICS</a:t>
            </a:r>
          </a:p>
        </p:txBody>
      </p:sp>
      <p:sp>
        <p:nvSpPr>
          <p:cNvPr id="3" name="TextBox 2">
            <a:extLst>
              <a:ext uri="{FF2B5EF4-FFF2-40B4-BE49-F238E27FC236}">
                <a16:creationId xmlns:a16="http://schemas.microsoft.com/office/drawing/2014/main" id="{7CADD35D-A99A-8B4A-A9FB-F1D3E3D952F3}"/>
              </a:ext>
            </a:extLst>
          </p:cNvPr>
          <p:cNvSpPr txBox="1"/>
          <p:nvPr/>
        </p:nvSpPr>
        <p:spPr>
          <a:xfrm>
            <a:off x="363416" y="1043354"/>
            <a:ext cx="11629292" cy="5016758"/>
          </a:xfrm>
          <a:prstGeom prst="rect">
            <a:avLst/>
          </a:prstGeom>
          <a:noFill/>
        </p:spPr>
        <p:txBody>
          <a:bodyPr wrap="square" rtlCol="0">
            <a:spAutoFit/>
          </a:bodyPr>
          <a:lstStyle/>
          <a:p>
            <a:pPr marL="285750" indent="-285750">
              <a:buFont typeface="Arial" panose="020B0604020202020204" pitchFamily="34" charset="0"/>
              <a:buChar char="•"/>
            </a:pPr>
            <a:r>
              <a:rPr lang="en-GB" sz="1600" dirty="0"/>
              <a:t>Concentration of magical fantasy world that Ofelia creates however, the aesthetic is very much real and humanised.</a:t>
            </a:r>
          </a:p>
          <a:p>
            <a:pPr marL="285750" indent="-285750">
              <a:buFont typeface="Arial" panose="020B0604020202020204" pitchFamily="34" charset="0"/>
              <a:buChar char="•"/>
            </a:pPr>
            <a:r>
              <a:rPr lang="en-GB" sz="1600" dirty="0"/>
              <a:t>The fairies, in particular, obtain humanistic characteristics</a:t>
            </a:r>
          </a:p>
          <a:p>
            <a:pPr marL="285750" indent="-285750">
              <a:buFont typeface="Arial" panose="020B0604020202020204" pitchFamily="34" charset="0"/>
              <a:buChar char="•"/>
            </a:pPr>
            <a:r>
              <a:rPr lang="en-GB" sz="1600" dirty="0"/>
              <a:t>Realistic aesthetics- practical effects over CGI so the physicality makes it much more real</a:t>
            </a:r>
          </a:p>
          <a:p>
            <a:pPr marL="285750" indent="-285750">
              <a:buFont typeface="Arial" panose="020B0604020202020204" pitchFamily="34" charset="0"/>
              <a:buChar char="•"/>
            </a:pPr>
            <a:r>
              <a:rPr lang="en-GB" sz="1600" dirty="0"/>
              <a:t>Emphasis on the grotesque nature of the creature designs practical effects and settings. </a:t>
            </a:r>
          </a:p>
          <a:p>
            <a:pPr marL="285750" indent="-285750">
              <a:buFont typeface="Arial" panose="020B0604020202020204" pitchFamily="34" charset="0"/>
              <a:buChar char="•"/>
            </a:pPr>
            <a:r>
              <a:rPr lang="en-GB" sz="1600" dirty="0"/>
              <a:t>Using small canvases to tell big stories- The props and scenery are authentic to the 1944 time period that it takes place in. </a:t>
            </a:r>
          </a:p>
          <a:p>
            <a:pPr marL="285750" indent="-285750">
              <a:buFont typeface="Arial" panose="020B0604020202020204" pitchFamily="34" charset="0"/>
              <a:buChar char="•"/>
            </a:pPr>
            <a:r>
              <a:rPr lang="en-GB" sz="1600" dirty="0"/>
              <a:t>Intricately constructed scenery such as the Captain’s room featuring clocks and machinery in the background to reflect his rigidly structured life. </a:t>
            </a:r>
          </a:p>
          <a:p>
            <a:pPr marL="285750" indent="-285750">
              <a:buFont typeface="Arial" panose="020B0604020202020204" pitchFamily="34" charset="0"/>
              <a:buChar char="•"/>
            </a:pPr>
            <a:r>
              <a:rPr lang="en-GB" sz="1600" dirty="0"/>
              <a:t>Repeated motif of facial trauma to emphasise the brutality to the audience as well as provoking empathy. </a:t>
            </a:r>
          </a:p>
          <a:p>
            <a:pPr marL="285750" indent="-285750">
              <a:buFont typeface="Arial" panose="020B0604020202020204" pitchFamily="34" charset="0"/>
              <a:buChar char="•"/>
            </a:pPr>
            <a:r>
              <a:rPr lang="en-GB" sz="1600" dirty="0"/>
              <a:t>Paganism motif- religion, gothic and gore- The moss-covered labyrinth ruins / associated standing stones, &amp; the tree beneath which Ofelia finds the toad &amp; from which blooms her own resurrection all suggest a sophisticated and elemental pagan past now acting as portals to the fairy kingdom.</a:t>
            </a:r>
          </a:p>
          <a:p>
            <a:pPr marL="285750" indent="-285750">
              <a:buFont typeface="Arial" panose="020B0604020202020204" pitchFamily="34" charset="0"/>
              <a:buChar char="•"/>
            </a:pPr>
            <a:r>
              <a:rPr lang="en-GB" sz="1600" dirty="0"/>
              <a:t>Colour palettes and lighting to establish distinctly different worlds- The captain’s world (blue and grey), the nature world (greens and browns) and the fantasy world (yellows, oranges and gold colours)</a:t>
            </a:r>
          </a:p>
          <a:p>
            <a:pPr marL="285750" indent="-285750">
              <a:buFont typeface="Arial" panose="020B0604020202020204" pitchFamily="34" charset="0"/>
              <a:buChar char="•"/>
            </a:pPr>
            <a:r>
              <a:rPr lang="en-GB" sz="1600" dirty="0"/>
              <a:t>References to the paintings of Francisco Goya in particular his painting Saturn devouring his Son within the Pale Man sequence, reflecting madness and sorrow. </a:t>
            </a:r>
          </a:p>
          <a:p>
            <a:pPr marL="285750" indent="-285750">
              <a:buFont typeface="Arial" panose="020B0604020202020204" pitchFamily="34" charset="0"/>
              <a:buChar char="•"/>
            </a:pPr>
            <a:r>
              <a:rPr lang="en-GB" sz="1600" dirty="0"/>
              <a:t>A sense of a moral grey area and the development of ‘cruel worlds’-  juxtapose violence in both worlds, in both contexts. So the fantasy has a lot of violence as well </a:t>
            </a:r>
          </a:p>
          <a:p>
            <a:pPr marL="285750" indent="-285750">
              <a:buFont typeface="Arial" panose="020B0604020202020204" pitchFamily="34" charset="0"/>
              <a:buChar char="•"/>
            </a:pPr>
            <a:r>
              <a:rPr lang="en-GB" sz="1600" dirty="0"/>
              <a:t>Cinematography reflects a restless fluidity </a:t>
            </a:r>
          </a:p>
          <a:p>
            <a:pPr marL="285750" indent="-285750">
              <a:buFont typeface="Arial" panose="020B0604020202020204" pitchFamily="34" charset="0"/>
              <a:buChar char="•"/>
            </a:pPr>
            <a:r>
              <a:rPr lang="en-GB" sz="1600" dirty="0"/>
              <a:t>Symbolism employed to imply metaphor and subtext - Fig tree as imagery for fallopian tube / traumatic birth of Fascist ‘clean new Spain’ – painful iconography / Hunting rabbits as an allegory of violent class conflict / Time as metaphor for mortality. </a:t>
            </a:r>
          </a:p>
        </p:txBody>
      </p:sp>
    </p:spTree>
    <p:extLst>
      <p:ext uri="{BB962C8B-B14F-4D97-AF65-F5344CB8AC3E}">
        <p14:creationId xmlns:p14="http://schemas.microsoft.com/office/powerpoint/2010/main" val="3206020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FAIRY TALES</a:t>
            </a:r>
          </a:p>
        </p:txBody>
      </p:sp>
      <p:sp>
        <p:nvSpPr>
          <p:cNvPr id="3" name="TextBox 2">
            <a:extLst>
              <a:ext uri="{FF2B5EF4-FFF2-40B4-BE49-F238E27FC236}">
                <a16:creationId xmlns:a16="http://schemas.microsoft.com/office/drawing/2014/main" id="{7F6E89F4-890B-BB40-8B9D-8145C5FA5854}"/>
              </a:ext>
            </a:extLst>
          </p:cNvPr>
          <p:cNvSpPr txBox="1"/>
          <p:nvPr/>
        </p:nvSpPr>
        <p:spPr>
          <a:xfrm>
            <a:off x="539262" y="1130141"/>
            <a:ext cx="6928339" cy="5078313"/>
          </a:xfrm>
          <a:prstGeom prst="rect">
            <a:avLst/>
          </a:prstGeom>
          <a:noFill/>
        </p:spPr>
        <p:txBody>
          <a:bodyPr wrap="square" rtlCol="0">
            <a:spAutoFit/>
          </a:bodyPr>
          <a:lstStyle/>
          <a:p>
            <a:pPr marL="285750" indent="-285750">
              <a:buFont typeface="Arial" panose="020B0604020202020204" pitchFamily="34" charset="0"/>
              <a:buChar char="•"/>
            </a:pPr>
            <a:r>
              <a:rPr lang="en-GB" b="1" dirty="0"/>
              <a:t>The Princess and the Frog / The Frog Princess: </a:t>
            </a:r>
            <a:endParaRPr lang="en-GB" dirty="0">
              <a:effectLst/>
            </a:endParaRPr>
          </a:p>
          <a:p>
            <a:r>
              <a:rPr lang="en-GB" dirty="0"/>
              <a:t>The most common similarity is the presence of the anthropomorphic frog (although the amphibian within Pan’s Labyrinth is more malevolent). Another similarity would be the royal ancestry of the main protagonist. </a:t>
            </a:r>
          </a:p>
          <a:p>
            <a:endParaRPr lang="en-GB" dirty="0">
              <a:effectLst/>
            </a:endParaRPr>
          </a:p>
          <a:p>
            <a:pPr marL="285750" indent="-285750">
              <a:buFont typeface="Arial" panose="020B0604020202020204" pitchFamily="34" charset="0"/>
              <a:buChar char="•"/>
            </a:pPr>
            <a:r>
              <a:rPr lang="en-GB" b="1" dirty="0"/>
              <a:t>Alice in Wonderland: </a:t>
            </a:r>
          </a:p>
          <a:p>
            <a:r>
              <a:rPr lang="en-GB" b="1" dirty="0"/>
              <a:t>T</a:t>
            </a:r>
            <a:r>
              <a:rPr lang="en-GB" dirty="0"/>
              <a:t>he main similarity is the dress worn by Ofelia within Pan’s Labyrinth - but Ofelia also finds herself in a strange world of fantastical creatures. Oppositely though Alice wants to return to normality whereas Ofelia wishes to emigrate to fantasy.</a:t>
            </a:r>
            <a:endParaRPr lang="en-GB" dirty="0">
              <a:effectLst/>
            </a:endParaRPr>
          </a:p>
          <a:p>
            <a:endParaRPr lang="en-GB" dirty="0">
              <a:effectLst/>
            </a:endParaRPr>
          </a:p>
          <a:p>
            <a:pPr marL="285750" indent="-285750">
              <a:buFont typeface="Arial" panose="020B0604020202020204" pitchFamily="34" charset="0"/>
              <a:buChar char="•"/>
            </a:pPr>
            <a:r>
              <a:rPr lang="en-GB" b="1" dirty="0"/>
              <a:t>Snow White</a:t>
            </a:r>
          </a:p>
          <a:p>
            <a:r>
              <a:rPr lang="en-GB" dirty="0"/>
              <a:t>The predominant relationship between Snow White and Ofelia is in with both characters’ connection to nature. Ofelia has a strong connection to the faun and the fairies which inhabit the ancient forest / labyrinth which play a central role to the plot. </a:t>
            </a:r>
            <a:endParaRPr lang="en-GB" dirty="0">
              <a:effectLst/>
            </a:endParaRPr>
          </a:p>
          <a:p>
            <a:pPr marL="285750" indent="-28575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3B2B17E9-9445-8448-A5DE-EC470F0C84A4}"/>
              </a:ext>
            </a:extLst>
          </p:cNvPr>
          <p:cNvPicPr>
            <a:picLocks noChangeAspect="1"/>
          </p:cNvPicPr>
          <p:nvPr/>
        </p:nvPicPr>
        <p:blipFill>
          <a:blip r:embed="rId2"/>
          <a:stretch>
            <a:fillRect/>
          </a:stretch>
        </p:blipFill>
        <p:spPr>
          <a:xfrm>
            <a:off x="7635631" y="851646"/>
            <a:ext cx="3250882" cy="1758674"/>
          </a:xfrm>
          <a:prstGeom prst="rect">
            <a:avLst/>
          </a:prstGeom>
        </p:spPr>
      </p:pic>
      <p:pic>
        <p:nvPicPr>
          <p:cNvPr id="8" name="Picture 7">
            <a:extLst>
              <a:ext uri="{FF2B5EF4-FFF2-40B4-BE49-F238E27FC236}">
                <a16:creationId xmlns:a16="http://schemas.microsoft.com/office/drawing/2014/main" id="{8A538C78-9E86-3F47-82D6-B7790A69255B}"/>
              </a:ext>
            </a:extLst>
          </p:cNvPr>
          <p:cNvPicPr>
            <a:picLocks noChangeAspect="1"/>
          </p:cNvPicPr>
          <p:nvPr/>
        </p:nvPicPr>
        <p:blipFill>
          <a:blip r:embed="rId3"/>
          <a:stretch>
            <a:fillRect/>
          </a:stretch>
        </p:blipFill>
        <p:spPr>
          <a:xfrm>
            <a:off x="7903149" y="2773855"/>
            <a:ext cx="2715846" cy="1790884"/>
          </a:xfrm>
          <a:prstGeom prst="rect">
            <a:avLst/>
          </a:prstGeom>
        </p:spPr>
      </p:pic>
      <p:pic>
        <p:nvPicPr>
          <p:cNvPr id="10" name="Picture 9">
            <a:extLst>
              <a:ext uri="{FF2B5EF4-FFF2-40B4-BE49-F238E27FC236}">
                <a16:creationId xmlns:a16="http://schemas.microsoft.com/office/drawing/2014/main" id="{346A350F-0247-9F4C-B641-E69755CCEE02}"/>
              </a:ext>
            </a:extLst>
          </p:cNvPr>
          <p:cNvPicPr>
            <a:picLocks noChangeAspect="1"/>
          </p:cNvPicPr>
          <p:nvPr/>
        </p:nvPicPr>
        <p:blipFill>
          <a:blip r:embed="rId4"/>
          <a:stretch>
            <a:fillRect/>
          </a:stretch>
        </p:blipFill>
        <p:spPr>
          <a:xfrm>
            <a:off x="7635631" y="4728274"/>
            <a:ext cx="3361518" cy="1801598"/>
          </a:xfrm>
          <a:prstGeom prst="rect">
            <a:avLst/>
          </a:prstGeom>
        </p:spPr>
      </p:pic>
    </p:spTree>
    <p:extLst>
      <p:ext uri="{BB962C8B-B14F-4D97-AF65-F5344CB8AC3E}">
        <p14:creationId xmlns:p14="http://schemas.microsoft.com/office/powerpoint/2010/main" val="873486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INFLUENCES </a:t>
            </a:r>
          </a:p>
        </p:txBody>
      </p:sp>
      <p:sp>
        <p:nvSpPr>
          <p:cNvPr id="3" name="TextBox 2">
            <a:extLst>
              <a:ext uri="{FF2B5EF4-FFF2-40B4-BE49-F238E27FC236}">
                <a16:creationId xmlns:a16="http://schemas.microsoft.com/office/drawing/2014/main" id="{7F6E89F4-890B-BB40-8B9D-8145C5FA5854}"/>
              </a:ext>
            </a:extLst>
          </p:cNvPr>
          <p:cNvSpPr txBox="1"/>
          <p:nvPr/>
        </p:nvSpPr>
        <p:spPr>
          <a:xfrm>
            <a:off x="126023" y="1018699"/>
            <a:ext cx="11635154" cy="4524315"/>
          </a:xfrm>
          <a:prstGeom prst="rect">
            <a:avLst/>
          </a:prstGeom>
          <a:noFill/>
        </p:spPr>
        <p:txBody>
          <a:bodyPr wrap="square" rtlCol="0">
            <a:spAutoFit/>
          </a:bodyPr>
          <a:lstStyle/>
          <a:p>
            <a:pPr marL="285750" indent="-285750">
              <a:buFont typeface="Arial" panose="020B0604020202020204" pitchFamily="34" charset="0"/>
              <a:buChar char="•"/>
            </a:pPr>
            <a:r>
              <a:rPr lang="en-GB" b="1" dirty="0"/>
              <a:t>Gothic Writers- </a:t>
            </a:r>
            <a:r>
              <a:rPr lang="en-GB" dirty="0"/>
              <a:t>Bram Stoker, HP Lovecraft, Mary Shelley </a:t>
            </a:r>
          </a:p>
          <a:p>
            <a:pPr marL="285750" indent="-285750">
              <a:buFont typeface="Arial" panose="020B0604020202020204" pitchFamily="34" charset="0"/>
              <a:buChar char="•"/>
            </a:pPr>
            <a:r>
              <a:rPr lang="en-GB" b="1" dirty="0"/>
              <a:t>Painters- </a:t>
            </a:r>
            <a:r>
              <a:rPr lang="en-GB" dirty="0"/>
              <a:t>Francisco Goya – Saturn Devouring His Son, Hieronymus Bosch - Symbolist </a:t>
            </a:r>
          </a:p>
          <a:p>
            <a:pPr marL="285750" indent="-285750">
              <a:buFont typeface="Arial" panose="020B0604020202020204" pitchFamily="34" charset="0"/>
              <a:buChar char="•"/>
            </a:pPr>
            <a:r>
              <a:rPr lang="en-GB" b="1" dirty="0"/>
              <a:t>Surrealist Photographers- </a:t>
            </a:r>
            <a:r>
              <a:rPr lang="en-GB" dirty="0"/>
              <a:t>Man Ray, Joel Peter </a:t>
            </a:r>
            <a:r>
              <a:rPr lang="en-GB" dirty="0" err="1"/>
              <a:t>Witkin</a:t>
            </a:r>
            <a:r>
              <a:rPr lang="en-GB" dirty="0"/>
              <a:t> </a:t>
            </a:r>
          </a:p>
          <a:p>
            <a:pPr marL="285750" indent="-285750">
              <a:buFont typeface="Arial" panose="020B0604020202020204" pitchFamily="34" charset="0"/>
              <a:buChar char="•"/>
            </a:pPr>
            <a:r>
              <a:rPr lang="en-GB" b="1" dirty="0"/>
              <a:t>Social Realism Photographers - </a:t>
            </a:r>
            <a:r>
              <a:rPr lang="en-GB" dirty="0"/>
              <a:t>Robert </a:t>
            </a:r>
            <a:r>
              <a:rPr lang="en-GB" dirty="0" err="1"/>
              <a:t>Capa</a:t>
            </a:r>
            <a:r>
              <a:rPr lang="en-GB" dirty="0"/>
              <a:t>, Henri Cartier-Bresson</a:t>
            </a:r>
          </a:p>
          <a:p>
            <a:pPr marL="285750" indent="-285750">
              <a:buFont typeface="Arial" panose="020B0604020202020204" pitchFamily="34" charset="0"/>
              <a:buChar char="•"/>
            </a:pPr>
            <a:r>
              <a:rPr lang="en-GB" b="1" dirty="0"/>
              <a:t>Victorian fairy tales- </a:t>
            </a:r>
            <a:r>
              <a:rPr lang="en-GB" dirty="0"/>
              <a:t>Rapunzel, Cinderella, Snow Queen, King of the Golden River, Story of the Three Bears</a:t>
            </a:r>
          </a:p>
          <a:p>
            <a:pPr marL="285750" indent="-285750">
              <a:buFont typeface="Arial" panose="020B0604020202020204" pitchFamily="34" charset="0"/>
              <a:buChar char="•"/>
            </a:pPr>
            <a:r>
              <a:rPr lang="en-GB" b="1" dirty="0"/>
              <a:t> The Spirit of the Beehive- </a:t>
            </a:r>
            <a:r>
              <a:rPr lang="en-GB" dirty="0"/>
              <a:t>Central girl protagonist who develops an imaginative space in response to dramatic political contexts and personal trauma</a:t>
            </a:r>
          </a:p>
          <a:p>
            <a:pPr marL="285750" indent="-285750">
              <a:buFont typeface="Arial" panose="020B0604020202020204" pitchFamily="34" charset="0"/>
              <a:buChar char="•"/>
            </a:pPr>
            <a:r>
              <a:rPr lang="en-GB" b="1" dirty="0"/>
              <a:t>Children’s Illustrators- </a:t>
            </a:r>
            <a:r>
              <a:rPr lang="en-GB" dirty="0"/>
              <a:t>Arthur Rackham, Frank </a:t>
            </a:r>
            <a:r>
              <a:rPr lang="en-GB" dirty="0" err="1"/>
              <a:t>Franzetta</a:t>
            </a:r>
            <a:endParaRPr lang="en-GB" dirty="0"/>
          </a:p>
          <a:p>
            <a:pPr marL="285750" indent="-285750">
              <a:buFont typeface="Arial" panose="020B0604020202020204" pitchFamily="34" charset="0"/>
              <a:buChar char="•"/>
            </a:pPr>
            <a:r>
              <a:rPr lang="en-GB" b="1" dirty="0"/>
              <a:t>Comic book artists and video game developers- </a:t>
            </a:r>
            <a:r>
              <a:rPr lang="en-GB" dirty="0"/>
              <a:t>Mike </a:t>
            </a:r>
            <a:r>
              <a:rPr lang="en-GB" dirty="0" err="1"/>
              <a:t>Mignola</a:t>
            </a:r>
            <a:r>
              <a:rPr lang="en-GB" dirty="0"/>
              <a:t>, Dark Horse Comics</a:t>
            </a:r>
          </a:p>
          <a:p>
            <a:pPr marL="285750" indent="-285750">
              <a:buFont typeface="Arial" panose="020B0604020202020204" pitchFamily="34" charset="0"/>
              <a:buChar char="•"/>
            </a:pPr>
            <a:r>
              <a:rPr lang="en-GB" b="1" dirty="0"/>
              <a:t>The Diary of Anne Frank - </a:t>
            </a:r>
            <a:r>
              <a:rPr lang="en-GB" dirty="0"/>
              <a:t>Ofelia as literary war figure, child escaping through story, tragic end for the Protagonist</a:t>
            </a:r>
            <a:r>
              <a:rPr lang="en-GB" b="1" dirty="0"/>
              <a:t>.</a:t>
            </a:r>
          </a:p>
          <a:p>
            <a:pPr marL="285750" indent="-285750">
              <a:buFont typeface="Arial" panose="020B0604020202020204" pitchFamily="34" charset="0"/>
              <a:buChar char="•"/>
            </a:pPr>
            <a:r>
              <a:rPr lang="en-GB" b="1" dirty="0"/>
              <a:t>References to mythology- </a:t>
            </a:r>
            <a:r>
              <a:rPr lang="en-GB" dirty="0"/>
              <a:t>Faun’s, fairies, magic toads </a:t>
            </a:r>
          </a:p>
          <a:p>
            <a:pPr marL="285750" indent="-285750">
              <a:buFont typeface="Arial" panose="020B0604020202020204" pitchFamily="34" charset="0"/>
              <a:buChar char="•"/>
            </a:pPr>
            <a:r>
              <a:rPr lang="en-GB" b="1" dirty="0"/>
              <a:t>Alice in Wonderland – </a:t>
            </a:r>
            <a:r>
              <a:rPr lang="en-GB" dirty="0"/>
              <a:t>Ofelia as an Alice-type figure going down the fantastical rabbit hole into a realm of adventure</a:t>
            </a:r>
          </a:p>
          <a:p>
            <a:pPr marL="285750" indent="-285750">
              <a:buFont typeface="Arial" panose="020B0604020202020204" pitchFamily="34" charset="0"/>
              <a:buChar char="•"/>
            </a:pPr>
            <a:r>
              <a:rPr lang="en-GB" b="1" dirty="0"/>
              <a:t>Spanish Army symbolism - </a:t>
            </a:r>
            <a:r>
              <a:rPr lang="en-GB" dirty="0"/>
              <a:t>CNT anarchist propaganda, 1937 Civil War context. </a:t>
            </a:r>
          </a:p>
          <a:p>
            <a:pPr marL="285750" indent="-285750">
              <a:buFont typeface="Arial" panose="020B0604020202020204" pitchFamily="34" charset="0"/>
              <a:buChar char="•"/>
            </a:pPr>
            <a:r>
              <a:rPr lang="en-GB" b="1" dirty="0"/>
              <a:t>1970s Slasher B-Movies-  </a:t>
            </a:r>
            <a:r>
              <a:rPr lang="en-GB" dirty="0"/>
              <a:t>Halloween, Texas Chainsaw Massacre, A Bay of Blood </a:t>
            </a:r>
          </a:p>
          <a:p>
            <a:pPr marL="285750" indent="-285750">
              <a:buFont typeface="Arial" panose="020B0604020202020204" pitchFamily="34" charset="0"/>
              <a:buChar char="•"/>
            </a:pPr>
            <a:endParaRPr lang="en-GB" b="1" dirty="0"/>
          </a:p>
          <a:p>
            <a:endParaRPr lang="en-GB" dirty="0">
              <a:effectLst/>
            </a:endParaRPr>
          </a:p>
        </p:txBody>
      </p:sp>
      <p:pic>
        <p:nvPicPr>
          <p:cNvPr id="4" name="Picture 3">
            <a:extLst>
              <a:ext uri="{FF2B5EF4-FFF2-40B4-BE49-F238E27FC236}">
                <a16:creationId xmlns:a16="http://schemas.microsoft.com/office/drawing/2014/main" id="{7459B888-5F9F-5A4E-A113-023E6D705E01}"/>
              </a:ext>
            </a:extLst>
          </p:cNvPr>
          <p:cNvPicPr>
            <a:picLocks noChangeAspect="1"/>
          </p:cNvPicPr>
          <p:nvPr/>
        </p:nvPicPr>
        <p:blipFill>
          <a:blip r:embed="rId2"/>
          <a:stretch>
            <a:fillRect/>
          </a:stretch>
        </p:blipFill>
        <p:spPr>
          <a:xfrm>
            <a:off x="8199675" y="4652638"/>
            <a:ext cx="3561502" cy="1780751"/>
          </a:xfrm>
          <a:prstGeom prst="rect">
            <a:avLst/>
          </a:prstGeom>
        </p:spPr>
      </p:pic>
    </p:spTree>
    <p:extLst>
      <p:ext uri="{BB962C8B-B14F-4D97-AF65-F5344CB8AC3E}">
        <p14:creationId xmlns:p14="http://schemas.microsoft.com/office/powerpoint/2010/main" val="28712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3208-891A-B443-9BBB-140AF796A18E}"/>
              </a:ext>
            </a:extLst>
          </p:cNvPr>
          <p:cNvSpPr>
            <a:spLocks noGrp="1"/>
          </p:cNvSpPr>
          <p:nvPr>
            <p:ph type="title"/>
          </p:nvPr>
        </p:nvSpPr>
        <p:spPr>
          <a:xfrm>
            <a:off x="838200" y="231933"/>
            <a:ext cx="10515600" cy="898208"/>
          </a:xfrm>
        </p:spPr>
        <p:txBody>
          <a:bodyPr>
            <a:normAutofit/>
          </a:bodyPr>
          <a:lstStyle/>
          <a:p>
            <a:pPr algn="ctr"/>
            <a:r>
              <a:rPr lang="en-US" sz="3200" b="1" dirty="0">
                <a:solidFill>
                  <a:schemeClr val="accent5">
                    <a:lumMod val="50000"/>
                  </a:schemeClr>
                </a:solidFill>
                <a:latin typeface="+mn-lt"/>
                <a:cs typeface="Aldhabi" pitchFamily="2" charset="-78"/>
              </a:rPr>
              <a:t>CONTEXTS: Social, Historical and Political  </a:t>
            </a:r>
          </a:p>
        </p:txBody>
      </p:sp>
      <p:sp>
        <p:nvSpPr>
          <p:cNvPr id="3" name="TextBox 2">
            <a:extLst>
              <a:ext uri="{FF2B5EF4-FFF2-40B4-BE49-F238E27FC236}">
                <a16:creationId xmlns:a16="http://schemas.microsoft.com/office/drawing/2014/main" id="{7F6E89F4-890B-BB40-8B9D-8145C5FA5854}"/>
              </a:ext>
            </a:extLst>
          </p:cNvPr>
          <p:cNvSpPr txBox="1"/>
          <p:nvPr/>
        </p:nvSpPr>
        <p:spPr>
          <a:xfrm>
            <a:off x="556846" y="1018699"/>
            <a:ext cx="11271739" cy="5355312"/>
          </a:xfrm>
          <a:prstGeom prst="rect">
            <a:avLst/>
          </a:prstGeom>
          <a:noFill/>
        </p:spPr>
        <p:txBody>
          <a:bodyPr wrap="square" rtlCol="0">
            <a:spAutoFit/>
          </a:bodyPr>
          <a:lstStyle/>
          <a:p>
            <a:r>
              <a:rPr lang="en-GB" b="1" dirty="0"/>
              <a:t>SOCIAL:</a:t>
            </a:r>
          </a:p>
          <a:p>
            <a:pPr marL="285750" indent="-285750">
              <a:buFont typeface="Arial" panose="020B0604020202020204" pitchFamily="34" charset="0"/>
              <a:buChar char="•"/>
            </a:pPr>
            <a:r>
              <a:rPr lang="en-GB" b="1" dirty="0"/>
              <a:t>The representation of women </a:t>
            </a:r>
            <a:r>
              <a:rPr lang="en-GB" dirty="0"/>
              <a:t>is evidence of the social problems women faced in this patriarchal and macho era - women are oppressed in a show of hyper / toxic masculinity. </a:t>
            </a:r>
          </a:p>
          <a:p>
            <a:pPr marL="285750" indent="-285750">
              <a:buFont typeface="Arial" panose="020B0604020202020204" pitchFamily="34" charset="0"/>
              <a:buChar char="•"/>
            </a:pPr>
            <a:r>
              <a:rPr lang="en-GB" b="1" dirty="0"/>
              <a:t>Catholic church- </a:t>
            </a:r>
            <a:r>
              <a:rPr lang="en-GB" dirty="0"/>
              <a:t>the corruption of the local middle classes and ruling elite/ the complicity of the Catholic church </a:t>
            </a:r>
          </a:p>
          <a:p>
            <a:pPr marL="285750" indent="-285750">
              <a:buFont typeface="Arial" panose="020B0604020202020204" pitchFamily="34" charset="0"/>
              <a:buChar char="•"/>
            </a:pPr>
            <a:r>
              <a:rPr lang="en-GB" b="1" dirty="0"/>
              <a:t>Spirituality of his native religion- </a:t>
            </a:r>
            <a:r>
              <a:rPr lang="en-GB" dirty="0"/>
              <a:t> stylised heaven with its church-like setting, a rosary window flooded with golden light and a grey bearded father figure flanked by a doe-eyed mother </a:t>
            </a:r>
          </a:p>
          <a:p>
            <a:pPr marL="285750" indent="-285750">
              <a:buFont typeface="Arial" panose="020B0604020202020204" pitchFamily="34" charset="0"/>
              <a:buChar char="•"/>
            </a:pPr>
            <a:r>
              <a:rPr lang="en-GB" b="1" dirty="0"/>
              <a:t>Celebration of childhood</a:t>
            </a:r>
          </a:p>
          <a:p>
            <a:pPr marL="285750" indent="-285750">
              <a:buFont typeface="Arial" panose="020B0604020202020204" pitchFamily="34" charset="0"/>
              <a:buChar char="•"/>
            </a:pPr>
            <a:endParaRPr lang="en-GB" dirty="0"/>
          </a:p>
          <a:p>
            <a:r>
              <a:rPr lang="en-GB" b="1" dirty="0"/>
              <a:t>HISTROICAL:</a:t>
            </a:r>
          </a:p>
          <a:p>
            <a:pPr marL="285750" indent="-285750">
              <a:buFont typeface="Arial" panose="020B0604020202020204" pitchFamily="34" charset="0"/>
              <a:buChar char="•"/>
            </a:pPr>
            <a:r>
              <a:rPr lang="en-GB" b="1" dirty="0"/>
              <a:t>1944 in Spain- </a:t>
            </a:r>
            <a:r>
              <a:rPr lang="en-GB" dirty="0"/>
              <a:t>a period where the rumblings from the Spanish Civil War are still being felt despite the war itself having finished in 1939. Franco’s support of Hitler belies Spain’s direct involvement in World War 2. Fascism continued to be the predominant political system until Franco’s death in 1975</a:t>
            </a:r>
          </a:p>
          <a:p>
            <a:endParaRPr lang="en-GB" b="1" dirty="0"/>
          </a:p>
          <a:p>
            <a:r>
              <a:rPr lang="en-GB" b="1" dirty="0"/>
              <a:t>POLITICAL:</a:t>
            </a:r>
          </a:p>
          <a:p>
            <a:pPr marL="285750" indent="-285750">
              <a:buFont typeface="Arial" panose="020B0604020202020204" pitchFamily="34" charset="0"/>
              <a:buChar char="•"/>
            </a:pPr>
            <a:r>
              <a:rPr lang="en-GB" b="1" dirty="0"/>
              <a:t>Poverty of fascism in general </a:t>
            </a:r>
            <a:r>
              <a:rPr lang="en-GB" dirty="0"/>
              <a:t>– in contrast to the more benign and sensitive (although hardly democratic) fairy kingdom. </a:t>
            </a:r>
          </a:p>
          <a:p>
            <a:pPr marL="285750" indent="-285750">
              <a:buFont typeface="Arial" panose="020B0604020202020204" pitchFamily="34" charset="0"/>
              <a:buChar char="•"/>
            </a:pPr>
            <a:r>
              <a:rPr lang="en-GB" b="1" dirty="0"/>
              <a:t>Political representation of the guerrillas / rebels </a:t>
            </a:r>
            <a:r>
              <a:rPr lang="en-GB" dirty="0"/>
              <a:t>who are presented as resourceful, determined and egalitarian. They are also inextricably linked to the natural environment of Spain’s heartland. </a:t>
            </a:r>
          </a:p>
          <a:p>
            <a:endParaRPr lang="en-GB" dirty="0">
              <a:effectLst/>
            </a:endParaRPr>
          </a:p>
        </p:txBody>
      </p:sp>
    </p:spTree>
    <p:extLst>
      <p:ext uri="{BB962C8B-B14F-4D97-AF65-F5344CB8AC3E}">
        <p14:creationId xmlns:p14="http://schemas.microsoft.com/office/powerpoint/2010/main" val="3828237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1663</Words>
  <Application>Microsoft Macintosh PowerPoint</Application>
  <PresentationFormat>Widescreen</PresentationFormat>
  <Paragraphs>117</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Pan’s Labyrinth </vt:lpstr>
      <vt:lpstr>KEY THEMES</vt:lpstr>
      <vt:lpstr>REPRESENTATION: Gender</vt:lpstr>
      <vt:lpstr>REPRESENTATION: Family, Age, Fantasy</vt:lpstr>
      <vt:lpstr>REPRESENTATION: Politics and Nationality</vt:lpstr>
      <vt:lpstr>AUTEUR</vt:lpstr>
      <vt:lpstr>AESTHETICS</vt:lpstr>
      <vt:lpstr>FAIRY TALES</vt:lpstr>
      <vt:lpstr>INFLUENCES </vt:lpstr>
      <vt:lpstr>CONTEXTS: Social, Historical and Political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Pan’s Labyrinth </dc:title>
  <dc:creator>Emma Coe</dc:creator>
  <cp:lastModifiedBy>Emma Coe</cp:lastModifiedBy>
  <cp:revision>37</cp:revision>
  <dcterms:created xsi:type="dcterms:W3CDTF">2020-11-09T13:57:28Z</dcterms:created>
  <dcterms:modified xsi:type="dcterms:W3CDTF">2020-11-09T15:54:07Z</dcterms:modified>
</cp:coreProperties>
</file>