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sldIdLst>
    <p:sldId id="259" r:id="rId2"/>
    <p:sldId id="260" r:id="rId3"/>
    <p:sldId id="261" r:id="rId4"/>
    <p:sldId id="262" r:id="rId5"/>
    <p:sldId id="263" r:id="rId6"/>
    <p:sldId id="264" r:id="rId7"/>
    <p:sldId id="265" r:id="rId8"/>
    <p:sldId id="269" r:id="rId9"/>
    <p:sldId id="270" r:id="rId10"/>
    <p:sldId id="271" r:id="rId11"/>
    <p:sldId id="266" r:id="rId12"/>
    <p:sldId id="267" r:id="rId13"/>
    <p:sldId id="27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2BB00F-E1FC-499D-87C7-95FA5EA7438F}" v="1125" dt="2021-02-25T13:00:50.854"/>
    <p1510:client id="{4BE35ADD-0A12-4FA4-875D-132CB76B91F1}" v="4196" dt="2021-02-25T12:54:43.388"/>
    <p1510:client id="{F002CD19-3093-59C5-5438-5ED3EBE965DF}" v="1970" dt="2021-02-25T12:50:14.6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90"/>
  </p:normalViewPr>
  <p:slideViewPr>
    <p:cSldViewPr snapToGrid="0">
      <p:cViewPr varScale="1">
        <p:scale>
          <a:sx n="105" d="100"/>
          <a:sy n="105" d="100"/>
        </p:scale>
        <p:origin x="840"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60B6C2-4DEA-3F4E-99E8-5816E7C62B0D}" type="datetimeFigureOut">
              <a:rPr lang="en-US" smtClean="0"/>
              <a:t>2/25/21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F35D6C-1BD6-2A4E-9552-1118B223AA28}" type="slidenum">
              <a:rPr lang="en-US" smtClean="0"/>
              <a:t>‹#›</a:t>
            </a:fld>
            <a:endParaRPr lang="en-US"/>
          </a:p>
        </p:txBody>
      </p:sp>
    </p:spTree>
    <p:extLst>
      <p:ext uri="{BB962C8B-B14F-4D97-AF65-F5344CB8AC3E}">
        <p14:creationId xmlns:p14="http://schemas.microsoft.com/office/powerpoint/2010/main" val="3451963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1B36C5-168D-2B4C-A386-87CDD7BAFC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553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1" y="0"/>
            <a:ext cx="12191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914400" y="3355848"/>
            <a:ext cx="107696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914400" y="1828800"/>
            <a:ext cx="107696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5" name="Footer Placeholder 4"/>
          <p:cNvSpPr>
            <a:spLocks noGrp="1"/>
          </p:cNvSpPr>
          <p:nvPr>
            <p:ph type="ftr" sz="quarter" idx="11"/>
          </p:nvPr>
        </p:nvSpPr>
        <p:spPr/>
        <p:txBody>
          <a:bodyPr/>
          <a:lstStyle/>
          <a:p>
            <a:endParaRPr lang="en-GB">
              <a:solidFill>
                <a:prstClr val="white">
                  <a:tint val="95000"/>
                </a:prstClr>
              </a:solidFill>
            </a:endParaRPr>
          </a:p>
        </p:txBody>
      </p:sp>
      <p:sp>
        <p:nvSpPr>
          <p:cNvPr id="6" name="Slide Number Placeholder 5"/>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
        <p:nvSpPr>
          <p:cNvPr id="10" name="Rectangle 9"/>
          <p:cNvSpPr/>
          <p:nvPr/>
        </p:nvSpPr>
        <p:spPr bwMode="invGray">
          <a:xfrm>
            <a:off x="0" y="5128334"/>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286680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5448"/>
            <a:ext cx="109728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5" name="Footer Placeholder 4"/>
          <p:cNvSpPr>
            <a:spLocks noGrp="1"/>
          </p:cNvSpPr>
          <p:nvPr>
            <p:ph type="ftr" sz="quarter" idx="11"/>
          </p:nvPr>
        </p:nvSpPr>
        <p:spPr/>
        <p:txBody>
          <a:bodyPr/>
          <a:lstStyle/>
          <a:p>
            <a:endParaRPr lang="en-GB">
              <a:solidFill>
                <a:prstClr val="white">
                  <a:tint val="95000"/>
                </a:prstClr>
              </a:solidFill>
            </a:endParaRPr>
          </a:p>
        </p:txBody>
      </p:sp>
      <p:sp>
        <p:nvSpPr>
          <p:cNvPr id="6" name="Slide Number Placeholder 5"/>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3843715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12192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bwMode="invGray">
          <a:xfrm>
            <a:off x="0" y="2602520"/>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999744" y="118872"/>
            <a:ext cx="10684256"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987552" y="1828800"/>
            <a:ext cx="10696448"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5" name="Footer Placeholder 4"/>
          <p:cNvSpPr>
            <a:spLocks noGrp="1"/>
          </p:cNvSpPr>
          <p:nvPr>
            <p:ph type="ftr" sz="quarter" idx="11"/>
          </p:nvPr>
        </p:nvSpPr>
        <p:spPr/>
        <p:txBody>
          <a:bodyPr/>
          <a:lstStyle/>
          <a:p>
            <a:endParaRPr lang="en-GB">
              <a:solidFill>
                <a:prstClr val="white">
                  <a:tint val="95000"/>
                </a:prstClr>
              </a:solidFill>
            </a:endParaRPr>
          </a:p>
        </p:txBody>
      </p:sp>
      <p:sp>
        <p:nvSpPr>
          <p:cNvPr id="6" name="Slide Number Placeholder 5"/>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425483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773936"/>
            <a:ext cx="53848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773936"/>
            <a:ext cx="53848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6" name="Footer Placeholder 5"/>
          <p:cNvSpPr>
            <a:spLocks noGrp="1"/>
          </p:cNvSpPr>
          <p:nvPr>
            <p:ph type="ftr" sz="quarter" idx="11"/>
          </p:nvPr>
        </p:nvSpPr>
        <p:spPr/>
        <p:txBody>
          <a:bodyPr/>
          <a:lstStyle/>
          <a:p>
            <a:endParaRPr lang="en-GB">
              <a:solidFill>
                <a:prstClr val="white">
                  <a:tint val="95000"/>
                </a:prstClr>
              </a:solidFill>
            </a:endParaRPr>
          </a:p>
        </p:txBody>
      </p:sp>
      <p:sp>
        <p:nvSpPr>
          <p:cNvPr id="7" name="Slide Number Placeholder 6"/>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1264778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609600" y="1698988"/>
            <a:ext cx="5386917"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609600" y="2449512"/>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6193368" y="1698988"/>
            <a:ext cx="5389033"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193368" y="2449512"/>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8" name="Footer Placeholder 7"/>
          <p:cNvSpPr>
            <a:spLocks noGrp="1"/>
          </p:cNvSpPr>
          <p:nvPr>
            <p:ph type="ftr" sz="quarter" idx="11"/>
          </p:nvPr>
        </p:nvSpPr>
        <p:spPr/>
        <p:txBody>
          <a:bodyPr/>
          <a:lstStyle/>
          <a:p>
            <a:endParaRPr lang="en-GB">
              <a:solidFill>
                <a:prstClr val="white">
                  <a:tint val="95000"/>
                </a:prstClr>
              </a:solidFill>
            </a:endParaRPr>
          </a:p>
        </p:txBody>
      </p:sp>
      <p:sp>
        <p:nvSpPr>
          <p:cNvPr id="9" name="Slide Number Placeholder 8"/>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3789205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4" name="Footer Placeholder 3"/>
          <p:cNvSpPr>
            <a:spLocks noGrp="1"/>
          </p:cNvSpPr>
          <p:nvPr>
            <p:ph type="ftr" sz="quarter" idx="11"/>
          </p:nvPr>
        </p:nvSpPr>
        <p:spPr/>
        <p:txBody>
          <a:bodyPr/>
          <a:lstStyle/>
          <a:p>
            <a:endParaRPr lang="en-GB">
              <a:solidFill>
                <a:prstClr val="white">
                  <a:tint val="95000"/>
                </a:prstClr>
              </a:solidFill>
            </a:endParaRPr>
          </a:p>
        </p:txBody>
      </p:sp>
      <p:sp>
        <p:nvSpPr>
          <p:cNvPr id="5" name="Slide Number Placeholder 4"/>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1299461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3" name="Footer Placeholder 2"/>
          <p:cNvSpPr>
            <a:spLocks noGrp="1"/>
          </p:cNvSpPr>
          <p:nvPr>
            <p:ph type="ftr" sz="quarter" idx="11"/>
          </p:nvPr>
        </p:nvSpPr>
        <p:spPr/>
        <p:txBody>
          <a:bodyPr/>
          <a:lstStyle/>
          <a:p>
            <a:endParaRPr lang="en-GB">
              <a:solidFill>
                <a:prstClr val="white">
                  <a:tint val="95000"/>
                </a:prstClr>
              </a:solidFill>
            </a:endParaRPr>
          </a:p>
        </p:txBody>
      </p:sp>
      <p:sp>
        <p:nvSpPr>
          <p:cNvPr id="4" name="Slide Number Placeholder 3"/>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2146543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784" y="152400"/>
            <a:ext cx="3364992"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4025837" y="1743134"/>
            <a:ext cx="7894188"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223784" y="1730018"/>
            <a:ext cx="329184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6" name="Footer Placeholder 5"/>
          <p:cNvSpPr>
            <a:spLocks noGrp="1"/>
          </p:cNvSpPr>
          <p:nvPr>
            <p:ph type="ftr" sz="quarter" idx="11"/>
          </p:nvPr>
        </p:nvSpPr>
        <p:spPr/>
        <p:txBody>
          <a:bodyPr/>
          <a:lstStyle/>
          <a:p>
            <a:endParaRPr lang="en-GB">
              <a:solidFill>
                <a:prstClr val="white">
                  <a:tint val="95000"/>
                </a:prstClr>
              </a:solidFill>
            </a:endParaRPr>
          </a:p>
        </p:txBody>
      </p:sp>
      <p:sp>
        <p:nvSpPr>
          <p:cNvPr id="7" name="Slide Number Placeholder 6"/>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
        <p:nvSpPr>
          <p:cNvPr id="12" name="Rectangle 11"/>
          <p:cNvSpPr/>
          <p:nvPr/>
        </p:nvSpPr>
        <p:spPr bwMode="invGray">
          <a:xfrm>
            <a:off x="3807649" y="0"/>
            <a:ext cx="6096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bwMode="invGray">
          <a:xfrm>
            <a:off x="3807649" y="0"/>
            <a:ext cx="6096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763026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155448"/>
            <a:ext cx="3366867"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3871741" y="1484808"/>
            <a:ext cx="8329863"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p>
        </p:txBody>
      </p:sp>
      <p:sp>
        <p:nvSpPr>
          <p:cNvPr id="4" name="Text Placeholder 3"/>
          <p:cNvSpPr>
            <a:spLocks noGrp="1"/>
          </p:cNvSpPr>
          <p:nvPr>
            <p:ph type="body" sz="half" idx="2"/>
          </p:nvPr>
        </p:nvSpPr>
        <p:spPr>
          <a:xfrm>
            <a:off x="219456" y="1728216"/>
            <a:ext cx="329184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219456" y="1170432"/>
            <a:ext cx="3364992" cy="201168"/>
          </a:xfrm>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11" name="Rectangle 10"/>
          <p:cNvSpPr/>
          <p:nvPr/>
        </p:nvSpPr>
        <p:spPr>
          <a:xfrm>
            <a:off x="3807649" y="0"/>
            <a:ext cx="6096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bwMode="invGray">
          <a:xfrm>
            <a:off x="3807649" y="0"/>
            <a:ext cx="6096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a:xfrm>
            <a:off x="4047744" y="1170432"/>
            <a:ext cx="6925056" cy="201168"/>
          </a:xfrm>
        </p:spPr>
        <p:txBody>
          <a:bodyPr/>
          <a:lstStyle>
            <a:lvl1pPr>
              <a:defRPr>
                <a:solidFill>
                  <a:schemeClr val="bg1">
                    <a:shade val="50000"/>
                  </a:schemeClr>
                </a:solidFill>
              </a:defRPr>
            </a:lvl1pPr>
          </a:lstStyle>
          <a:p>
            <a:endParaRPr lang="en-GB">
              <a:solidFill>
                <a:prstClr val="black">
                  <a:shade val="50000"/>
                </a:prstClr>
              </a:solidFill>
            </a:endParaRPr>
          </a:p>
        </p:txBody>
      </p:sp>
      <p:sp>
        <p:nvSpPr>
          <p:cNvPr id="7" name="Slide Number Placeholder 6"/>
          <p:cNvSpPr>
            <a:spLocks noGrp="1"/>
          </p:cNvSpPr>
          <p:nvPr>
            <p:ph type="sldNum" sz="quarter" idx="12"/>
          </p:nvPr>
        </p:nvSpPr>
        <p:spPr>
          <a:xfrm>
            <a:off x="11119104" y="1170432"/>
            <a:ext cx="978485" cy="201168"/>
          </a:xfrm>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2051853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5" name="Footer Placeholder 4"/>
          <p:cNvSpPr>
            <a:spLocks noGrp="1"/>
          </p:cNvSpPr>
          <p:nvPr>
            <p:ph type="ftr" sz="quarter" idx="11"/>
          </p:nvPr>
        </p:nvSpPr>
        <p:spPr/>
        <p:txBody>
          <a:bodyPr/>
          <a:lstStyle/>
          <a:p>
            <a:endParaRPr lang="en-GB">
              <a:solidFill>
                <a:prstClr val="white">
                  <a:tint val="95000"/>
                </a:prstClr>
              </a:solidFill>
            </a:endParaRPr>
          </a:p>
        </p:txBody>
      </p:sp>
      <p:sp>
        <p:nvSpPr>
          <p:cNvPr id="6" name="Slide Number Placeholder 5"/>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278838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8798560" y="0"/>
            <a:ext cx="6096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bwMode="ltGray">
          <a:xfrm>
            <a:off x="8863584" y="0"/>
            <a:ext cx="33528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9042400" y="274641"/>
            <a:ext cx="2540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304801"/>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5" name="Footer Placeholder 4"/>
          <p:cNvSpPr>
            <a:spLocks noGrp="1"/>
          </p:cNvSpPr>
          <p:nvPr>
            <p:ph type="ftr" sz="quarter" idx="11"/>
          </p:nvPr>
        </p:nvSpPr>
        <p:spPr>
          <a:xfrm>
            <a:off x="3520796" y="6377460"/>
            <a:ext cx="5115205" cy="365125"/>
          </a:xfrm>
        </p:spPr>
        <p:txBody>
          <a:bodyPr/>
          <a:lstStyle/>
          <a:p>
            <a:endParaRPr lang="en-GB">
              <a:solidFill>
                <a:prstClr val="white">
                  <a:tint val="95000"/>
                </a:prstClr>
              </a:solidFill>
            </a:endParaRPr>
          </a:p>
        </p:txBody>
      </p:sp>
      <p:sp>
        <p:nvSpPr>
          <p:cNvPr id="6" name="Slide Number Placeholder 5"/>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3545619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p:nvSpPr>
        <p:spPr bwMode="ltGray">
          <a:xfrm>
            <a:off x="1" y="1"/>
            <a:ext cx="12191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609600" y="152400"/>
            <a:ext cx="109728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609600" y="1775192"/>
            <a:ext cx="109728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609600" y="6476999"/>
            <a:ext cx="28448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5" name="Footer Placeholder 4"/>
          <p:cNvSpPr>
            <a:spLocks noGrp="1"/>
          </p:cNvSpPr>
          <p:nvPr>
            <p:ph type="ftr" sz="quarter" idx="3"/>
          </p:nvPr>
        </p:nvSpPr>
        <p:spPr>
          <a:xfrm>
            <a:off x="3520796" y="6476999"/>
            <a:ext cx="7343625"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GB">
              <a:solidFill>
                <a:prstClr val="white">
                  <a:tint val="95000"/>
                </a:prstClr>
              </a:solidFill>
            </a:endParaRPr>
          </a:p>
        </p:txBody>
      </p:sp>
      <p:sp>
        <p:nvSpPr>
          <p:cNvPr id="6" name="Slide Number Placeholder 5"/>
          <p:cNvSpPr>
            <a:spLocks noGrp="1"/>
          </p:cNvSpPr>
          <p:nvPr>
            <p:ph type="sldNum" sz="quarter" idx="4"/>
          </p:nvPr>
        </p:nvSpPr>
        <p:spPr>
          <a:xfrm>
            <a:off x="10939195" y="6476999"/>
            <a:ext cx="978485"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390408119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ZJKfmsuvGHg" TargetMode="External"/><Relationship Id="rId2" Type="http://schemas.openxmlformats.org/officeDocument/2006/relationships/hyperlink" Target="https://www.youtube.com/watch?v=g9OmTSM0i9s" TargetMode="External"/><Relationship Id="rId1" Type="http://schemas.openxmlformats.org/officeDocument/2006/relationships/slideLayout" Target="../slideLayouts/slideLayout2.xml"/><Relationship Id="rId5" Type="http://schemas.openxmlformats.org/officeDocument/2006/relationships/hyperlink" Target="https://www.youtube.com/watch?v=rnaCi4rBfqw" TargetMode="External"/><Relationship Id="rId4" Type="http://schemas.openxmlformats.org/officeDocument/2006/relationships/hyperlink" Target="https://www.youtube.com/watch?v=EQNQqwFK-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2D6CDB-D981-8643-B81F-1570D48DB21E}"/>
              </a:ext>
            </a:extLst>
          </p:cNvPr>
          <p:cNvSpPr>
            <a:spLocks noGrp="1"/>
          </p:cNvSpPr>
          <p:nvPr>
            <p:ph type="title"/>
          </p:nvPr>
        </p:nvSpPr>
        <p:spPr>
          <a:xfrm>
            <a:off x="609600" y="155448"/>
            <a:ext cx="10972800" cy="1252728"/>
          </a:xfrm>
        </p:spPr>
        <p:txBody>
          <a:bodyPr>
            <a:normAutofit/>
          </a:bodyPr>
          <a:lstStyle/>
          <a:p>
            <a:r>
              <a:rPr lang="en-US"/>
              <a:t>Classical Hollywood cinema</a:t>
            </a:r>
          </a:p>
        </p:txBody>
      </p:sp>
      <p:pic>
        <p:nvPicPr>
          <p:cNvPr id="4" name="Picture 6" descr="Adoptive Love: The Compassion of Charlie Chaplin's The Kid | by Tristan  Ettleman | Medium">
            <a:extLst>
              <a:ext uri="{FF2B5EF4-FFF2-40B4-BE49-F238E27FC236}">
                <a16:creationId xmlns:a16="http://schemas.microsoft.com/office/drawing/2014/main" id="{00329E82-D59A-D04C-8252-DBC1D3B73C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576" r="17154"/>
          <a:stretch/>
        </p:blipFill>
        <p:spPr bwMode="auto">
          <a:xfrm>
            <a:off x="3829260" y="2102033"/>
            <a:ext cx="4533479" cy="4030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3283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687E5-A335-6945-B962-AFDBC360EF7A}"/>
              </a:ext>
            </a:extLst>
          </p:cNvPr>
          <p:cNvSpPr>
            <a:spLocks noGrp="1"/>
          </p:cNvSpPr>
          <p:nvPr>
            <p:ph type="title"/>
          </p:nvPr>
        </p:nvSpPr>
        <p:spPr/>
        <p:txBody>
          <a:bodyPr/>
          <a:lstStyle/>
          <a:p>
            <a:r>
              <a:rPr lang="en-US"/>
              <a:t>When did it start?</a:t>
            </a:r>
          </a:p>
        </p:txBody>
      </p:sp>
      <p:sp>
        <p:nvSpPr>
          <p:cNvPr id="3" name="Content Placeholder 2">
            <a:extLst>
              <a:ext uri="{FF2B5EF4-FFF2-40B4-BE49-F238E27FC236}">
                <a16:creationId xmlns:a16="http://schemas.microsoft.com/office/drawing/2014/main" id="{52E160F7-2356-2942-AB87-017D496A72F5}"/>
              </a:ext>
            </a:extLst>
          </p:cNvPr>
          <p:cNvSpPr>
            <a:spLocks noGrp="1"/>
          </p:cNvSpPr>
          <p:nvPr>
            <p:ph idx="1"/>
          </p:nvPr>
        </p:nvSpPr>
        <p:spPr/>
        <p:txBody>
          <a:bodyPr vert="horz" lIns="54864" tIns="91440" rIns="91440" bIns="45720" rtlCol="0" anchor="t">
            <a:normAutofit/>
          </a:bodyPr>
          <a:lstStyle/>
          <a:p>
            <a:pPr marL="438785"/>
            <a:r>
              <a:rPr lang="en-US"/>
              <a:t>Classical Hollywood era is a term used to describe both a narrative and visual style of film making, which became characteristic of American cinema between the 1910s and the 1960s. Starting rapidly after the first world war. </a:t>
            </a:r>
          </a:p>
          <a:p>
            <a:pPr marL="438785"/>
            <a:endParaRPr lang="en-US"/>
          </a:p>
        </p:txBody>
      </p:sp>
    </p:spTree>
    <p:extLst>
      <p:ext uri="{BB962C8B-B14F-4D97-AF65-F5344CB8AC3E}">
        <p14:creationId xmlns:p14="http://schemas.microsoft.com/office/powerpoint/2010/main" val="4216601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48FAD-87D9-A449-AABF-57196B15588A}"/>
              </a:ext>
            </a:extLst>
          </p:cNvPr>
          <p:cNvSpPr>
            <a:spLocks noGrp="1"/>
          </p:cNvSpPr>
          <p:nvPr>
            <p:ph type="title"/>
          </p:nvPr>
        </p:nvSpPr>
        <p:spPr/>
        <p:txBody>
          <a:bodyPr/>
          <a:lstStyle/>
          <a:p>
            <a:r>
              <a:rPr lang="en-US"/>
              <a:t>Where did it start?</a:t>
            </a:r>
          </a:p>
        </p:txBody>
      </p:sp>
      <p:sp>
        <p:nvSpPr>
          <p:cNvPr id="3" name="Content Placeholder 2">
            <a:extLst>
              <a:ext uri="{FF2B5EF4-FFF2-40B4-BE49-F238E27FC236}">
                <a16:creationId xmlns:a16="http://schemas.microsoft.com/office/drawing/2014/main" id="{69E03A66-CB9A-5A4F-9EFF-B279F861BFDA}"/>
              </a:ext>
            </a:extLst>
          </p:cNvPr>
          <p:cNvSpPr>
            <a:spLocks noGrp="1"/>
          </p:cNvSpPr>
          <p:nvPr>
            <p:ph idx="1"/>
          </p:nvPr>
        </p:nvSpPr>
        <p:spPr/>
        <p:txBody>
          <a:bodyPr vert="horz" lIns="54864" tIns="91440" rIns="91440" bIns="45720" rtlCol="0" anchor="t">
            <a:normAutofit/>
          </a:bodyPr>
          <a:lstStyle/>
          <a:p>
            <a:pPr marL="438785"/>
            <a:r>
              <a:rPr lang="en-US">
                <a:ea typeface="+mn-lt"/>
                <a:cs typeface="+mn-lt"/>
              </a:rPr>
              <a:t>The climate and location of </a:t>
            </a:r>
            <a:r>
              <a:rPr lang="en-US" b="1">
                <a:ea typeface="+mn-lt"/>
                <a:cs typeface="+mn-lt"/>
              </a:rPr>
              <a:t>Hollywood</a:t>
            </a:r>
            <a:r>
              <a:rPr lang="en-US">
                <a:ea typeface="+mn-lt"/>
                <a:cs typeface="+mn-lt"/>
              </a:rPr>
              <a:t> was ideal place for outdoor filming and, by the 1920s, 85% of American movie production was made in or around </a:t>
            </a:r>
            <a:r>
              <a:rPr lang="en-US" b="1">
                <a:ea typeface="+mn-lt"/>
                <a:cs typeface="+mn-lt"/>
              </a:rPr>
              <a:t>Hollywood</a:t>
            </a:r>
            <a:r>
              <a:rPr lang="en-US">
                <a:ea typeface="+mn-lt"/>
                <a:cs typeface="+mn-lt"/>
              </a:rPr>
              <a:t>. </a:t>
            </a:r>
          </a:p>
          <a:p>
            <a:pPr marL="438785"/>
            <a:r>
              <a:rPr lang="en-US">
                <a:ea typeface="+mn-lt"/>
                <a:cs typeface="+mn-lt"/>
              </a:rPr>
              <a:t>The Golden age</a:t>
            </a:r>
            <a:r>
              <a:rPr lang="en-US" b="1">
                <a:ea typeface="+mn-lt"/>
                <a:cs typeface="+mn-lt"/>
              </a:rPr>
              <a:t> of Hollywood began</a:t>
            </a:r>
            <a:r>
              <a:rPr lang="en-US">
                <a:ea typeface="+mn-lt"/>
                <a:cs typeface="+mn-lt"/>
              </a:rPr>
              <a:t> when the first major feature-length silent movie was made in 1915.</a:t>
            </a:r>
            <a:endParaRPr lang="en-US"/>
          </a:p>
        </p:txBody>
      </p:sp>
    </p:spTree>
    <p:extLst>
      <p:ext uri="{BB962C8B-B14F-4D97-AF65-F5344CB8AC3E}">
        <p14:creationId xmlns:p14="http://schemas.microsoft.com/office/powerpoint/2010/main" val="894927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BE5FB-23D8-D64D-B3B8-6C003C4C7ACD}"/>
              </a:ext>
            </a:extLst>
          </p:cNvPr>
          <p:cNvSpPr>
            <a:spLocks noGrp="1"/>
          </p:cNvSpPr>
          <p:nvPr>
            <p:ph type="title"/>
          </p:nvPr>
        </p:nvSpPr>
        <p:spPr/>
        <p:txBody>
          <a:bodyPr/>
          <a:lstStyle/>
          <a:p>
            <a:r>
              <a:rPr lang="en-US"/>
              <a:t>How did it start?</a:t>
            </a:r>
          </a:p>
        </p:txBody>
      </p:sp>
      <p:sp>
        <p:nvSpPr>
          <p:cNvPr id="3" name="Content Placeholder 2">
            <a:extLst>
              <a:ext uri="{FF2B5EF4-FFF2-40B4-BE49-F238E27FC236}">
                <a16:creationId xmlns:a16="http://schemas.microsoft.com/office/drawing/2014/main" id="{50CBB8A6-EFDF-8940-8ECE-C3A068A70020}"/>
              </a:ext>
            </a:extLst>
          </p:cNvPr>
          <p:cNvSpPr>
            <a:spLocks noGrp="1"/>
          </p:cNvSpPr>
          <p:nvPr>
            <p:ph idx="1"/>
          </p:nvPr>
        </p:nvSpPr>
        <p:spPr/>
        <p:txBody>
          <a:bodyPr vert="horz" lIns="54864" tIns="91440" rIns="91440" bIns="45720" rtlCol="0" anchor="t">
            <a:normAutofit fontScale="92500"/>
          </a:bodyPr>
          <a:lstStyle/>
          <a:p>
            <a:pPr marL="438785"/>
            <a:r>
              <a:rPr lang="en-US"/>
              <a:t> </a:t>
            </a:r>
            <a:r>
              <a:rPr lang="en-US">
                <a:ea typeface="+mn-lt"/>
                <a:cs typeface="+mn-lt"/>
              </a:rPr>
              <a:t>In the early </a:t>
            </a:r>
            <a:r>
              <a:rPr lang="en-US" b="1">
                <a:ea typeface="+mn-lt"/>
                <a:cs typeface="+mn-lt"/>
              </a:rPr>
              <a:t>1900s</a:t>
            </a:r>
            <a:r>
              <a:rPr lang="en-US">
                <a:ea typeface="+mn-lt"/>
                <a:cs typeface="+mn-lt"/>
              </a:rPr>
              <a:t>, most motion picture patents were held by Thomas Edison's Motion Picture Patents </a:t>
            </a:r>
            <a:r>
              <a:rPr lang="en-US" b="1">
                <a:ea typeface="+mn-lt"/>
                <a:cs typeface="+mn-lt"/>
              </a:rPr>
              <a:t>Company</a:t>
            </a:r>
            <a:r>
              <a:rPr lang="en-US">
                <a:ea typeface="+mn-lt"/>
                <a:cs typeface="+mn-lt"/>
              </a:rPr>
              <a:t> in New Jersey, and </a:t>
            </a:r>
            <a:r>
              <a:rPr lang="en-US" b="1">
                <a:ea typeface="+mn-lt"/>
                <a:cs typeface="+mn-lt"/>
              </a:rPr>
              <a:t>filmmakers</a:t>
            </a:r>
            <a:r>
              <a:rPr lang="en-US">
                <a:ea typeface="+mn-lt"/>
                <a:cs typeface="+mn-lt"/>
              </a:rPr>
              <a:t> were often sued to stop </a:t>
            </a:r>
            <a:r>
              <a:rPr lang="en-US" b="1">
                <a:ea typeface="+mn-lt"/>
                <a:cs typeface="+mn-lt"/>
              </a:rPr>
              <a:t>their productions</a:t>
            </a:r>
            <a:r>
              <a:rPr lang="en-US">
                <a:ea typeface="+mn-lt"/>
                <a:cs typeface="+mn-lt"/>
              </a:rPr>
              <a:t>. To escape this, </a:t>
            </a:r>
            <a:r>
              <a:rPr lang="en-US" b="1">
                <a:ea typeface="+mn-lt"/>
                <a:cs typeface="+mn-lt"/>
              </a:rPr>
              <a:t>filmmakers</a:t>
            </a:r>
            <a:r>
              <a:rPr lang="en-US">
                <a:ea typeface="+mn-lt"/>
                <a:cs typeface="+mn-lt"/>
              </a:rPr>
              <a:t> began </a:t>
            </a:r>
            <a:r>
              <a:rPr lang="en-US" b="1">
                <a:ea typeface="+mn-lt"/>
                <a:cs typeface="+mn-lt"/>
              </a:rPr>
              <a:t>moving</a:t>
            </a:r>
            <a:r>
              <a:rPr lang="en-US">
                <a:ea typeface="+mn-lt"/>
                <a:cs typeface="+mn-lt"/>
              </a:rPr>
              <a:t> out west to Los Angeles, where attempts to enforce Edison's patents were easier to evade.</a:t>
            </a:r>
          </a:p>
          <a:p>
            <a:pPr marL="438785"/>
            <a:r>
              <a:rPr lang="en-US">
                <a:ea typeface="+mn-lt"/>
                <a:cs typeface="+mn-lt"/>
              </a:rPr>
              <a:t>During the era of classical Hollywood, the start of the Golden Age occurred. This was arguably started with the film called  'The Jazz Singer' which was released in 1927, it increased box-office profits for films as sound was introduced to feature films. </a:t>
            </a:r>
            <a:endParaRPr lang="en-US"/>
          </a:p>
        </p:txBody>
      </p:sp>
    </p:spTree>
    <p:extLst>
      <p:ext uri="{BB962C8B-B14F-4D97-AF65-F5344CB8AC3E}">
        <p14:creationId xmlns:p14="http://schemas.microsoft.com/office/powerpoint/2010/main" val="3474954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A4CD2-AF0D-6F46-9AEC-90CE7FD430F0}"/>
              </a:ext>
            </a:extLst>
          </p:cNvPr>
          <p:cNvSpPr>
            <a:spLocks noGrp="1"/>
          </p:cNvSpPr>
          <p:nvPr>
            <p:ph type="title"/>
          </p:nvPr>
        </p:nvSpPr>
        <p:spPr/>
        <p:txBody>
          <a:bodyPr/>
          <a:lstStyle/>
          <a:p>
            <a:r>
              <a:rPr lang="en-US"/>
              <a:t>Key films from this era</a:t>
            </a:r>
          </a:p>
        </p:txBody>
      </p:sp>
      <p:sp>
        <p:nvSpPr>
          <p:cNvPr id="3" name="Content Placeholder 2">
            <a:extLst>
              <a:ext uri="{FF2B5EF4-FFF2-40B4-BE49-F238E27FC236}">
                <a16:creationId xmlns:a16="http://schemas.microsoft.com/office/drawing/2014/main" id="{4493A01E-AB92-6C4C-8E9D-DAFC55E1FFE5}"/>
              </a:ext>
            </a:extLst>
          </p:cNvPr>
          <p:cNvSpPr>
            <a:spLocks noGrp="1"/>
          </p:cNvSpPr>
          <p:nvPr>
            <p:ph idx="1"/>
          </p:nvPr>
        </p:nvSpPr>
        <p:spPr/>
        <p:txBody>
          <a:bodyPr vert="horz" lIns="54864" tIns="91440" rIns="91440" bIns="45720" rtlCol="0" anchor="t">
            <a:normAutofit/>
          </a:bodyPr>
          <a:lstStyle/>
          <a:p>
            <a:pPr marL="438785"/>
            <a:r>
              <a:rPr lang="en-US">
                <a:ea typeface="+mn-lt"/>
                <a:cs typeface="+mn-lt"/>
              </a:rPr>
              <a:t>The Jazz Singer. Alan Crosland, 1927.</a:t>
            </a:r>
          </a:p>
          <a:p>
            <a:pPr marL="438785"/>
            <a:r>
              <a:rPr lang="en-US">
                <a:ea typeface="+mn-lt"/>
                <a:cs typeface="+mn-lt"/>
              </a:rPr>
              <a:t>City Lights. Charlie Chaplin, 1931.</a:t>
            </a:r>
          </a:p>
          <a:p>
            <a:pPr marL="438785"/>
            <a:r>
              <a:rPr lang="en-US">
                <a:ea typeface="+mn-lt"/>
                <a:cs typeface="+mn-lt"/>
              </a:rPr>
              <a:t>Scarface. Richard Rosson, Howard Hawks, 1932.</a:t>
            </a:r>
          </a:p>
          <a:p>
            <a:pPr marL="438785"/>
            <a:r>
              <a:rPr lang="en-US">
                <a:ea typeface="+mn-lt"/>
                <a:cs typeface="+mn-lt"/>
              </a:rPr>
              <a:t>King Kong. Merian C. Cooper, Ernest B. Schoedsack, 1933.</a:t>
            </a:r>
          </a:p>
          <a:p>
            <a:pPr marL="438785"/>
            <a:r>
              <a:rPr lang="en-US">
                <a:ea typeface="+mn-lt"/>
                <a:cs typeface="+mn-lt"/>
              </a:rPr>
              <a:t>Duck Soup. Leo </a:t>
            </a:r>
            <a:r>
              <a:rPr lang="en-US" err="1">
                <a:ea typeface="+mn-lt"/>
                <a:cs typeface="+mn-lt"/>
              </a:rPr>
              <a:t>McCarey</a:t>
            </a:r>
            <a:r>
              <a:rPr lang="en-US">
                <a:ea typeface="+mn-lt"/>
                <a:cs typeface="+mn-lt"/>
              </a:rPr>
              <a:t>, 1933.</a:t>
            </a:r>
          </a:p>
          <a:p>
            <a:pPr marL="438785"/>
            <a:r>
              <a:rPr lang="en-US">
                <a:ea typeface="+mn-lt"/>
                <a:cs typeface="+mn-lt"/>
              </a:rPr>
              <a:t>Dinner at Eight. George Cukor, 1933.</a:t>
            </a:r>
          </a:p>
          <a:p>
            <a:pPr marL="438785"/>
            <a:r>
              <a:rPr lang="en-US">
                <a:ea typeface="+mn-lt"/>
                <a:cs typeface="+mn-lt"/>
              </a:rPr>
              <a:t>It Happened One Night. Frank Capra, 1934.</a:t>
            </a:r>
          </a:p>
          <a:p>
            <a:pPr marL="438785"/>
            <a:r>
              <a:rPr lang="en-US">
                <a:ea typeface="+mn-lt"/>
                <a:cs typeface="+mn-lt"/>
              </a:rPr>
              <a:t>Mutiny on the Bounty. Frank Lloyd, 1935.</a:t>
            </a:r>
          </a:p>
          <a:p>
            <a:pPr marL="438785"/>
            <a:r>
              <a:rPr lang="en-US">
                <a:ea typeface="+mn-lt"/>
                <a:cs typeface="+mn-lt"/>
              </a:rPr>
              <a:t>Casablanca. Michael Curtiz, 1942</a:t>
            </a:r>
            <a:endParaRPr lang="en-US"/>
          </a:p>
        </p:txBody>
      </p:sp>
    </p:spTree>
    <p:extLst>
      <p:ext uri="{BB962C8B-B14F-4D97-AF65-F5344CB8AC3E}">
        <p14:creationId xmlns:p14="http://schemas.microsoft.com/office/powerpoint/2010/main" val="2826710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408C7-7C67-2C4E-A356-4EB5959F9869}"/>
              </a:ext>
            </a:extLst>
          </p:cNvPr>
          <p:cNvSpPr>
            <a:spLocks noGrp="1"/>
          </p:cNvSpPr>
          <p:nvPr>
            <p:ph type="title"/>
          </p:nvPr>
        </p:nvSpPr>
        <p:spPr/>
        <p:txBody>
          <a:bodyPr/>
          <a:lstStyle/>
          <a:p>
            <a:r>
              <a:rPr lang="en-US"/>
              <a:t>Video clips from key films from the era</a:t>
            </a:r>
          </a:p>
        </p:txBody>
      </p:sp>
      <p:sp>
        <p:nvSpPr>
          <p:cNvPr id="3" name="Content Placeholder 2">
            <a:extLst>
              <a:ext uri="{FF2B5EF4-FFF2-40B4-BE49-F238E27FC236}">
                <a16:creationId xmlns:a16="http://schemas.microsoft.com/office/drawing/2014/main" id="{BD431E35-5D49-0144-A0B9-C1CABF17CE92}"/>
              </a:ext>
            </a:extLst>
          </p:cNvPr>
          <p:cNvSpPr>
            <a:spLocks noGrp="1"/>
          </p:cNvSpPr>
          <p:nvPr>
            <p:ph idx="1"/>
          </p:nvPr>
        </p:nvSpPr>
        <p:spPr/>
        <p:txBody>
          <a:bodyPr vert="horz" lIns="54864" tIns="91440" rIns="91440" bIns="45720" rtlCol="0" anchor="t">
            <a:normAutofit/>
          </a:bodyPr>
          <a:lstStyle/>
          <a:p>
            <a:pPr marL="438785"/>
            <a:r>
              <a:rPr lang="en-US" dirty="0">
                <a:ea typeface="+mn-lt"/>
                <a:cs typeface="+mn-lt"/>
                <a:hlinkClick r:id="rId2"/>
              </a:rPr>
              <a:t>https://www.youtube.com/watch?v=g9OmTSM0i9s</a:t>
            </a:r>
            <a:r>
              <a:rPr lang="en-US" dirty="0">
                <a:ea typeface="+mn-lt"/>
                <a:cs typeface="+mn-lt"/>
              </a:rPr>
              <a:t> - Scarface (1932) Café Hit scene. </a:t>
            </a:r>
          </a:p>
          <a:p>
            <a:pPr marL="438785"/>
            <a:r>
              <a:rPr lang="en-US" dirty="0">
                <a:ea typeface="+mn-lt"/>
                <a:cs typeface="+mn-lt"/>
                <a:hlinkClick r:id="rId3"/>
              </a:rPr>
              <a:t>https://www.youtube.com/watch?v=ZJKfmsuvGHg</a:t>
            </a:r>
            <a:r>
              <a:rPr lang="en-US" dirty="0">
                <a:ea typeface="+mn-lt"/>
                <a:cs typeface="+mn-lt"/>
              </a:rPr>
              <a:t> - City Lights (1931) Ending scene </a:t>
            </a:r>
          </a:p>
          <a:p>
            <a:pPr marL="438785"/>
            <a:r>
              <a:rPr lang="en-US" dirty="0">
                <a:ea typeface="+mn-lt"/>
                <a:cs typeface="+mn-lt"/>
                <a:hlinkClick r:id="rId4"/>
              </a:rPr>
              <a:t>https://www.youtube.com/watch?v=EQNQqwFK-OM</a:t>
            </a:r>
            <a:r>
              <a:rPr lang="en-US" dirty="0">
                <a:ea typeface="+mn-lt"/>
                <a:cs typeface="+mn-lt"/>
              </a:rPr>
              <a:t> - Dinner at Eight (1933) Ending scene </a:t>
            </a:r>
          </a:p>
          <a:p>
            <a:pPr marL="438785"/>
            <a:r>
              <a:rPr lang="en-US" dirty="0">
                <a:ea typeface="+mn-lt"/>
                <a:cs typeface="+mn-lt"/>
                <a:hlinkClick r:id="rId5"/>
              </a:rPr>
              <a:t>https://www.youtube.com/watch?v=rnaCi4rBfqw</a:t>
            </a:r>
            <a:r>
              <a:rPr lang="en-US" dirty="0">
                <a:ea typeface="+mn-lt"/>
                <a:cs typeface="+mn-lt"/>
              </a:rPr>
              <a:t> - King Kong (1933) The Bridge of Kong scene </a:t>
            </a:r>
            <a:endParaRPr lang="en-US" dirty="0"/>
          </a:p>
          <a:p>
            <a:pPr marL="438785"/>
            <a:endParaRPr lang="en-US" dirty="0"/>
          </a:p>
          <a:p>
            <a:pPr marL="438785"/>
            <a:endParaRPr lang="en-US" dirty="0"/>
          </a:p>
        </p:txBody>
      </p:sp>
    </p:spTree>
    <p:extLst>
      <p:ext uri="{BB962C8B-B14F-4D97-AF65-F5344CB8AC3E}">
        <p14:creationId xmlns:p14="http://schemas.microsoft.com/office/powerpoint/2010/main" val="2115091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B44F0-4B4E-3942-926F-E026EC70AA37}"/>
              </a:ext>
            </a:extLst>
          </p:cNvPr>
          <p:cNvSpPr>
            <a:spLocks noGrp="1"/>
          </p:cNvSpPr>
          <p:nvPr>
            <p:ph type="title"/>
          </p:nvPr>
        </p:nvSpPr>
        <p:spPr/>
        <p:txBody>
          <a:bodyPr>
            <a:normAutofit/>
          </a:bodyPr>
          <a:lstStyle/>
          <a:p>
            <a:r>
              <a:rPr lang="en-US"/>
              <a:t>Key film directors from the era</a:t>
            </a:r>
          </a:p>
        </p:txBody>
      </p:sp>
      <p:sp>
        <p:nvSpPr>
          <p:cNvPr id="3" name="Content Placeholder 2">
            <a:extLst>
              <a:ext uri="{FF2B5EF4-FFF2-40B4-BE49-F238E27FC236}">
                <a16:creationId xmlns:a16="http://schemas.microsoft.com/office/drawing/2014/main" id="{15ACE1E7-619E-6B46-AFAE-118374DA175A}"/>
              </a:ext>
            </a:extLst>
          </p:cNvPr>
          <p:cNvSpPr>
            <a:spLocks noGrp="1"/>
          </p:cNvSpPr>
          <p:nvPr>
            <p:ph idx="1"/>
          </p:nvPr>
        </p:nvSpPr>
        <p:spPr/>
        <p:txBody>
          <a:bodyPr vert="horz" lIns="54864" tIns="91440" rIns="91440" bIns="45720" rtlCol="0" anchor="t">
            <a:normAutofit/>
          </a:bodyPr>
          <a:lstStyle/>
          <a:p>
            <a:pPr marL="438785"/>
            <a:r>
              <a:rPr lang="en-US" dirty="0"/>
              <a:t>Alfred Hitchcock – Made films such as ''The Farmers Wife''</a:t>
            </a:r>
          </a:p>
          <a:p>
            <a:pPr marL="438785"/>
            <a:r>
              <a:rPr lang="en-US" dirty="0"/>
              <a:t>Anthony Mann – Made films such as ''Men in War''</a:t>
            </a:r>
          </a:p>
          <a:p>
            <a:pPr marL="438785"/>
            <a:r>
              <a:rPr lang="en-US" dirty="0"/>
              <a:t>Billy Wilder – Made comedic films such as ''Ball of Fire''</a:t>
            </a:r>
          </a:p>
          <a:p>
            <a:pPr marL="438785"/>
            <a:r>
              <a:rPr lang="en-US" dirty="0"/>
              <a:t>Blake Edwards – Made films such as ''Panhandle''</a:t>
            </a:r>
          </a:p>
          <a:p>
            <a:pPr marL="438785"/>
            <a:r>
              <a:rPr lang="en-US" dirty="0"/>
              <a:t>Charlie Chaplin – Made films such as ''The Greatest Dictator''</a:t>
            </a:r>
          </a:p>
          <a:p>
            <a:pPr marL="438785"/>
            <a:r>
              <a:rPr lang="en-US" dirty="0"/>
              <a:t>Cecil B. DeMille – Made films such as Sampson and Delilah </a:t>
            </a:r>
          </a:p>
          <a:p>
            <a:pPr marL="438785"/>
            <a:r>
              <a:rPr lang="en-US" dirty="0"/>
              <a:t>David Lean – Made films such as ''Brief Encounter''</a:t>
            </a:r>
          </a:p>
          <a:p>
            <a:pPr marL="438785"/>
            <a:r>
              <a:rPr lang="en-US" dirty="0"/>
              <a:t>Douglas Sirk – Made films such as ''Imitation of Life''</a:t>
            </a:r>
          </a:p>
          <a:p>
            <a:pPr marL="438785"/>
            <a:endParaRPr lang="en-US" dirty="0"/>
          </a:p>
          <a:p>
            <a:pPr marL="438785"/>
            <a:endParaRPr lang="en-US" dirty="0"/>
          </a:p>
        </p:txBody>
      </p:sp>
    </p:spTree>
    <p:extLst>
      <p:ext uri="{BB962C8B-B14F-4D97-AF65-F5344CB8AC3E}">
        <p14:creationId xmlns:p14="http://schemas.microsoft.com/office/powerpoint/2010/main" val="1651934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0C03C-6992-7744-8B77-1A3EA94641F0}"/>
              </a:ext>
            </a:extLst>
          </p:cNvPr>
          <p:cNvSpPr>
            <a:spLocks noGrp="1"/>
          </p:cNvSpPr>
          <p:nvPr>
            <p:ph type="title"/>
          </p:nvPr>
        </p:nvSpPr>
        <p:spPr/>
        <p:txBody>
          <a:bodyPr/>
          <a:lstStyle/>
          <a:p>
            <a:r>
              <a:rPr lang="en-US"/>
              <a:t>Who were the biggest ‘stars’ of the era?</a:t>
            </a:r>
          </a:p>
        </p:txBody>
      </p:sp>
      <p:sp>
        <p:nvSpPr>
          <p:cNvPr id="3" name="Content Placeholder 2">
            <a:extLst>
              <a:ext uri="{FF2B5EF4-FFF2-40B4-BE49-F238E27FC236}">
                <a16:creationId xmlns:a16="http://schemas.microsoft.com/office/drawing/2014/main" id="{215D440E-A019-C641-9D62-FA1A78AFC8A2}"/>
              </a:ext>
            </a:extLst>
          </p:cNvPr>
          <p:cNvSpPr>
            <a:spLocks noGrp="1"/>
          </p:cNvSpPr>
          <p:nvPr>
            <p:ph idx="1"/>
          </p:nvPr>
        </p:nvSpPr>
        <p:spPr/>
        <p:txBody>
          <a:bodyPr vert="horz" lIns="54864" tIns="91440" rIns="91440" bIns="45720" rtlCol="0" anchor="t">
            <a:normAutofit/>
          </a:bodyPr>
          <a:lstStyle/>
          <a:p>
            <a:pPr marL="438785"/>
            <a:r>
              <a:rPr lang="en-US" dirty="0"/>
              <a:t>Humphrey Bogart – Casablanca </a:t>
            </a:r>
          </a:p>
          <a:p>
            <a:pPr marL="438785"/>
            <a:r>
              <a:rPr lang="en-US" dirty="0"/>
              <a:t>Cary Grant – Charade </a:t>
            </a:r>
          </a:p>
          <a:p>
            <a:pPr marL="438785"/>
            <a:r>
              <a:rPr lang="en-US" dirty="0"/>
              <a:t>James Stewart – Anatomy of a Murder </a:t>
            </a:r>
          </a:p>
          <a:p>
            <a:pPr marL="438785"/>
            <a:r>
              <a:rPr lang="en-US" dirty="0"/>
              <a:t>Marlon Brando – Apocalypse Now </a:t>
            </a:r>
          </a:p>
          <a:p>
            <a:pPr marL="438785"/>
            <a:r>
              <a:rPr lang="en-US" dirty="0"/>
              <a:t>Fred Astaire – Funny Face (sound-track) </a:t>
            </a:r>
          </a:p>
          <a:p>
            <a:pPr marL="438785"/>
            <a:r>
              <a:rPr lang="en-US" dirty="0"/>
              <a:t>James Dean – East of Eden </a:t>
            </a:r>
          </a:p>
          <a:p>
            <a:pPr marL="438785"/>
            <a:r>
              <a:rPr lang="en-US" dirty="0"/>
              <a:t>Gary Cooper – High Noon </a:t>
            </a:r>
          </a:p>
          <a:p>
            <a:pPr marL="438785"/>
            <a:r>
              <a:rPr lang="en-US" dirty="0"/>
              <a:t>Spencer Tracy – Guess Who's Coming to Dinner </a:t>
            </a:r>
          </a:p>
          <a:p>
            <a:pPr marL="438785"/>
            <a:endParaRPr lang="en-US" dirty="0"/>
          </a:p>
          <a:p>
            <a:pPr marL="438785"/>
            <a:endParaRPr lang="en-US" dirty="0"/>
          </a:p>
        </p:txBody>
      </p:sp>
    </p:spTree>
    <p:extLst>
      <p:ext uri="{BB962C8B-B14F-4D97-AF65-F5344CB8AC3E}">
        <p14:creationId xmlns:p14="http://schemas.microsoft.com/office/powerpoint/2010/main" val="4285707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047AA-C10F-8540-A820-8C87C8A25D75}"/>
              </a:ext>
            </a:extLst>
          </p:cNvPr>
          <p:cNvSpPr>
            <a:spLocks noGrp="1"/>
          </p:cNvSpPr>
          <p:nvPr>
            <p:ph type="title"/>
          </p:nvPr>
        </p:nvSpPr>
        <p:spPr/>
        <p:txBody>
          <a:bodyPr/>
          <a:lstStyle/>
          <a:p>
            <a:r>
              <a:rPr lang="en-US"/>
              <a:t>Which genres were the most popular?</a:t>
            </a:r>
          </a:p>
        </p:txBody>
      </p:sp>
      <p:sp>
        <p:nvSpPr>
          <p:cNvPr id="3" name="Content Placeholder 2">
            <a:extLst>
              <a:ext uri="{FF2B5EF4-FFF2-40B4-BE49-F238E27FC236}">
                <a16:creationId xmlns:a16="http://schemas.microsoft.com/office/drawing/2014/main" id="{93315729-A7CC-104B-9D3B-176E5A29D794}"/>
              </a:ext>
            </a:extLst>
          </p:cNvPr>
          <p:cNvSpPr>
            <a:spLocks noGrp="1"/>
          </p:cNvSpPr>
          <p:nvPr>
            <p:ph idx="1"/>
          </p:nvPr>
        </p:nvSpPr>
        <p:spPr/>
        <p:txBody>
          <a:bodyPr vert="horz" lIns="54864" tIns="91440" rIns="91440" bIns="45720" rtlCol="0" anchor="t">
            <a:normAutofit/>
          </a:bodyPr>
          <a:lstStyle/>
          <a:p>
            <a:pPr marL="438785"/>
            <a:r>
              <a:rPr lang="en-US" dirty="0"/>
              <a:t>The Screwball Comedy </a:t>
            </a:r>
          </a:p>
          <a:p>
            <a:pPr marL="438785"/>
            <a:r>
              <a:rPr lang="en-US" dirty="0"/>
              <a:t>Film Noir </a:t>
            </a:r>
          </a:p>
          <a:p>
            <a:pPr marL="438785"/>
            <a:r>
              <a:rPr lang="en-US" dirty="0"/>
              <a:t>The Horror film</a:t>
            </a:r>
          </a:p>
          <a:p>
            <a:pPr marL="438785"/>
            <a:r>
              <a:rPr lang="en-US" dirty="0"/>
              <a:t>The War Film </a:t>
            </a:r>
          </a:p>
          <a:p>
            <a:pPr marL="438785"/>
            <a:r>
              <a:rPr lang="en-US" dirty="0"/>
              <a:t>The Social issue Film </a:t>
            </a:r>
          </a:p>
          <a:p>
            <a:pPr marL="438785"/>
            <a:r>
              <a:rPr lang="en-US" dirty="0"/>
              <a:t>The Musical </a:t>
            </a:r>
          </a:p>
          <a:p>
            <a:pPr marL="438785"/>
            <a:r>
              <a:rPr lang="en-US" dirty="0"/>
              <a:t>The Gangster Film </a:t>
            </a:r>
          </a:p>
          <a:p>
            <a:pPr marL="438785"/>
            <a:endParaRPr lang="en-US" dirty="0"/>
          </a:p>
          <a:p>
            <a:pPr marL="438785"/>
            <a:endParaRPr lang="en-US" dirty="0"/>
          </a:p>
        </p:txBody>
      </p:sp>
    </p:spTree>
    <p:extLst>
      <p:ext uri="{BB962C8B-B14F-4D97-AF65-F5344CB8AC3E}">
        <p14:creationId xmlns:p14="http://schemas.microsoft.com/office/powerpoint/2010/main" val="3670792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EC8AA-8622-D044-A96C-AAE333F388A5}"/>
              </a:ext>
            </a:extLst>
          </p:cNvPr>
          <p:cNvSpPr>
            <a:spLocks noGrp="1"/>
          </p:cNvSpPr>
          <p:nvPr>
            <p:ph type="title"/>
          </p:nvPr>
        </p:nvSpPr>
        <p:spPr/>
        <p:txBody>
          <a:bodyPr>
            <a:normAutofit fontScale="90000"/>
          </a:bodyPr>
          <a:lstStyle/>
          <a:p>
            <a:r>
              <a:rPr lang="en-US"/>
              <a:t>What film styles/techniques did this era create? </a:t>
            </a:r>
          </a:p>
        </p:txBody>
      </p:sp>
      <p:sp>
        <p:nvSpPr>
          <p:cNvPr id="3" name="Content Placeholder 2">
            <a:extLst>
              <a:ext uri="{FF2B5EF4-FFF2-40B4-BE49-F238E27FC236}">
                <a16:creationId xmlns:a16="http://schemas.microsoft.com/office/drawing/2014/main" id="{ADAC6548-7763-2741-9D62-2E508FF0E7D7}"/>
              </a:ext>
            </a:extLst>
          </p:cNvPr>
          <p:cNvSpPr>
            <a:spLocks noGrp="1"/>
          </p:cNvSpPr>
          <p:nvPr>
            <p:ph idx="1"/>
          </p:nvPr>
        </p:nvSpPr>
        <p:spPr/>
        <p:txBody>
          <a:bodyPr vert="horz" lIns="54864" tIns="91440" rIns="91440" bIns="45720" rtlCol="0" anchor="t">
            <a:normAutofit/>
          </a:bodyPr>
          <a:lstStyle/>
          <a:p>
            <a:pPr marL="438785"/>
            <a:r>
              <a:rPr lang="en-US"/>
              <a:t>This era introduced a lot of technical innovations such as: close up, pan, long shot and 3 point lighting. </a:t>
            </a:r>
          </a:p>
          <a:p>
            <a:pPr marL="438785"/>
            <a:r>
              <a:rPr lang="en-US"/>
              <a:t>As well as this there were innovations In terms of acting. Because people couldn’t say how they feel, actors had to exaggerate each action to convey how they felt.    </a:t>
            </a:r>
          </a:p>
        </p:txBody>
      </p:sp>
    </p:spTree>
    <p:extLst>
      <p:ext uri="{BB962C8B-B14F-4D97-AF65-F5344CB8AC3E}">
        <p14:creationId xmlns:p14="http://schemas.microsoft.com/office/powerpoint/2010/main" val="2373742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7EDD2-C72B-1741-A66D-B99E1E19D1F7}"/>
              </a:ext>
            </a:extLst>
          </p:cNvPr>
          <p:cNvSpPr>
            <a:spLocks noGrp="1"/>
          </p:cNvSpPr>
          <p:nvPr>
            <p:ph type="title"/>
          </p:nvPr>
        </p:nvSpPr>
        <p:spPr/>
        <p:txBody>
          <a:bodyPr/>
          <a:lstStyle/>
          <a:p>
            <a:r>
              <a:rPr lang="en-US"/>
              <a:t>Which major studios were active?</a:t>
            </a:r>
          </a:p>
        </p:txBody>
      </p:sp>
      <p:sp>
        <p:nvSpPr>
          <p:cNvPr id="3" name="Content Placeholder 2">
            <a:extLst>
              <a:ext uri="{FF2B5EF4-FFF2-40B4-BE49-F238E27FC236}">
                <a16:creationId xmlns:a16="http://schemas.microsoft.com/office/drawing/2014/main" id="{FF05B54A-525B-BF49-A672-1794DA9B4892}"/>
              </a:ext>
            </a:extLst>
          </p:cNvPr>
          <p:cNvSpPr>
            <a:spLocks noGrp="1"/>
          </p:cNvSpPr>
          <p:nvPr>
            <p:ph idx="1"/>
          </p:nvPr>
        </p:nvSpPr>
        <p:spPr/>
        <p:txBody>
          <a:bodyPr vert="horz" lIns="54864" tIns="91440" rIns="91440" bIns="45720" rtlCol="0" anchor="t">
            <a:normAutofit/>
          </a:bodyPr>
          <a:lstStyle/>
          <a:p>
            <a:pPr marL="438785"/>
            <a:r>
              <a:rPr lang="en-US"/>
              <a:t>Warner brothers, Metro Goldwyn Mayer and Paramount were considered as the major studios in the 1920s, with it being said then that they held too much of the industry as they had started distributing the films as well as producing them.</a:t>
            </a:r>
          </a:p>
          <a:p>
            <a:pPr marL="118745" indent="0">
              <a:buNone/>
            </a:pPr>
            <a:endParaRPr lang="en-US"/>
          </a:p>
          <a:p>
            <a:pPr marL="438785"/>
            <a:r>
              <a:rPr lang="en-US"/>
              <a:t>Charlie Chaplin himself started a film studio called the United Artists in 1925, with his first film for it being 'The Gold Rush'</a:t>
            </a:r>
          </a:p>
          <a:p>
            <a:pPr marL="118745" indent="0">
              <a:buNone/>
            </a:pPr>
            <a:endParaRPr lang="en-US"/>
          </a:p>
        </p:txBody>
      </p:sp>
    </p:spTree>
    <p:extLst>
      <p:ext uri="{BB962C8B-B14F-4D97-AF65-F5344CB8AC3E}">
        <p14:creationId xmlns:p14="http://schemas.microsoft.com/office/powerpoint/2010/main" val="198857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8CB25-3A4D-B84F-AC6B-7FEAA3912F2C}"/>
              </a:ext>
            </a:extLst>
          </p:cNvPr>
          <p:cNvSpPr>
            <a:spLocks noGrp="1"/>
          </p:cNvSpPr>
          <p:nvPr>
            <p:ph type="title"/>
          </p:nvPr>
        </p:nvSpPr>
        <p:spPr/>
        <p:txBody>
          <a:bodyPr>
            <a:normAutofit fontScale="90000"/>
          </a:bodyPr>
          <a:lstStyle/>
          <a:p>
            <a:r>
              <a:rPr lang="en-US"/>
              <a:t>What are the biggest box office successes of the era?</a:t>
            </a:r>
          </a:p>
        </p:txBody>
      </p:sp>
      <p:sp>
        <p:nvSpPr>
          <p:cNvPr id="3" name="Content Placeholder 2">
            <a:extLst>
              <a:ext uri="{FF2B5EF4-FFF2-40B4-BE49-F238E27FC236}">
                <a16:creationId xmlns:a16="http://schemas.microsoft.com/office/drawing/2014/main" id="{5A9C192B-477B-264D-A736-826B3C134C35}"/>
              </a:ext>
            </a:extLst>
          </p:cNvPr>
          <p:cNvSpPr>
            <a:spLocks noGrp="1"/>
          </p:cNvSpPr>
          <p:nvPr>
            <p:ph idx="1"/>
          </p:nvPr>
        </p:nvSpPr>
        <p:spPr/>
        <p:txBody>
          <a:bodyPr vert="horz" lIns="54864" tIns="91440" rIns="91440" bIns="45720" rtlCol="0" anchor="t">
            <a:normAutofit/>
          </a:bodyPr>
          <a:lstStyle/>
          <a:p>
            <a:pPr marL="438785"/>
            <a:r>
              <a:rPr lang="en-US"/>
              <a:t>The  General (1926) - American comedy about a man chasing down his locomotive which was stolen by union spies.</a:t>
            </a:r>
          </a:p>
          <a:p>
            <a:pPr marL="438785"/>
            <a:r>
              <a:rPr lang="en-US"/>
              <a:t>The Gold Rush (1925) - American about Chaplin's search for gold and his finding of more. </a:t>
            </a:r>
          </a:p>
          <a:p>
            <a:pPr marL="438785"/>
            <a:r>
              <a:rPr lang="en-US"/>
              <a:t>City Lights (1931) - American romantic comedy about Chaplin's tramp falling in love with a blind woman.</a:t>
            </a:r>
          </a:p>
          <a:p>
            <a:pPr marL="438785"/>
            <a:r>
              <a:rPr lang="en-US"/>
              <a:t>Greed (1924) - American thriller about a lottery win spawning destructive greed </a:t>
            </a:r>
          </a:p>
          <a:p>
            <a:pPr marL="438785"/>
            <a:endParaRPr lang="en-US"/>
          </a:p>
          <a:p>
            <a:pPr marL="438785"/>
            <a:endParaRPr lang="en-US"/>
          </a:p>
          <a:p>
            <a:pPr marL="438785"/>
            <a:endParaRPr lang="en-US"/>
          </a:p>
        </p:txBody>
      </p:sp>
    </p:spTree>
    <p:extLst>
      <p:ext uri="{BB962C8B-B14F-4D97-AF65-F5344CB8AC3E}">
        <p14:creationId xmlns:p14="http://schemas.microsoft.com/office/powerpoint/2010/main" val="758784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B2A7C-091F-7942-A63C-FC2F09868333}"/>
              </a:ext>
            </a:extLst>
          </p:cNvPr>
          <p:cNvSpPr>
            <a:spLocks noGrp="1"/>
          </p:cNvSpPr>
          <p:nvPr>
            <p:ph type="title"/>
          </p:nvPr>
        </p:nvSpPr>
        <p:spPr/>
        <p:txBody>
          <a:bodyPr>
            <a:normAutofit fontScale="90000"/>
          </a:bodyPr>
          <a:lstStyle/>
          <a:p>
            <a:r>
              <a:rPr lang="en-US"/>
              <a:t>Why did the silent part of this era end? What was the first ‘talkie’ in this movement? </a:t>
            </a:r>
          </a:p>
        </p:txBody>
      </p:sp>
      <p:sp>
        <p:nvSpPr>
          <p:cNvPr id="3" name="Content Placeholder 2">
            <a:extLst>
              <a:ext uri="{FF2B5EF4-FFF2-40B4-BE49-F238E27FC236}">
                <a16:creationId xmlns:a16="http://schemas.microsoft.com/office/drawing/2014/main" id="{0EF02ED0-810C-A64A-BB49-60F1836DC5B9}"/>
              </a:ext>
            </a:extLst>
          </p:cNvPr>
          <p:cNvSpPr>
            <a:spLocks noGrp="1"/>
          </p:cNvSpPr>
          <p:nvPr>
            <p:ph idx="1"/>
          </p:nvPr>
        </p:nvSpPr>
        <p:spPr/>
        <p:txBody>
          <a:bodyPr vert="horz" lIns="54864" tIns="91440" rIns="91440" bIns="45720" rtlCol="0" anchor="t">
            <a:normAutofit/>
          </a:bodyPr>
          <a:lstStyle/>
          <a:p>
            <a:pPr marL="438785"/>
            <a:r>
              <a:rPr lang="en-US"/>
              <a:t>The first ever talkie was a film from 1927 called ' The Jazz singer'. And after this film came put, by the 30s most films became talkies.</a:t>
            </a:r>
          </a:p>
          <a:p>
            <a:pPr marL="438785"/>
            <a:r>
              <a:rPr lang="en-US"/>
              <a:t>This change happened due to an improvement in the technology at the time as audi0 synchronization had become a lot better and more applicable to each film </a:t>
            </a:r>
          </a:p>
        </p:txBody>
      </p:sp>
    </p:spTree>
    <p:extLst>
      <p:ext uri="{BB962C8B-B14F-4D97-AF65-F5344CB8AC3E}">
        <p14:creationId xmlns:p14="http://schemas.microsoft.com/office/powerpoint/2010/main" val="1428817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1BA74A0-D13C-1C4A-94A3-C583DCD5D3BE}">
  <we:reference id="fa000000002" version="1.0.0.0" store="en-us" storeType="FirstParty"/>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888</Words>
  <Application>Microsoft Macintosh PowerPoint</Application>
  <PresentationFormat>Widescreen</PresentationFormat>
  <Paragraphs>67</Paragraphs>
  <Slides>13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Corbel</vt:lpstr>
      <vt:lpstr>Wingdings</vt:lpstr>
      <vt:lpstr>Wingdings 2</vt:lpstr>
      <vt:lpstr>Wingdings 3</vt:lpstr>
      <vt:lpstr>Module</vt:lpstr>
      <vt:lpstr>Classical Hollywood cinema</vt:lpstr>
      <vt:lpstr>When did it start?</vt:lpstr>
      <vt:lpstr>Where did it start?</vt:lpstr>
      <vt:lpstr>How did it start?</vt:lpstr>
      <vt:lpstr>Key films from this era</vt:lpstr>
      <vt:lpstr>Video clips from key films from the era</vt:lpstr>
      <vt:lpstr>Key film directors from the era</vt:lpstr>
      <vt:lpstr>Who were the biggest ‘stars’ of the era?</vt:lpstr>
      <vt:lpstr>Which genres were the most popular?</vt:lpstr>
      <vt:lpstr>What film styles/techniques did this era create? </vt:lpstr>
      <vt:lpstr>Which major studios were active?</vt:lpstr>
      <vt:lpstr>What are the biggest box office successes of the era?</vt:lpstr>
      <vt:lpstr>Why did the silent part of this era end? What was the first ‘talkie’ in this movement?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Media Studies course</dc:title>
  <dc:creator>Borg, Darren</dc:creator>
  <cp:lastModifiedBy>W00021105 (Emma Coe)</cp:lastModifiedBy>
  <cp:revision>648</cp:revision>
  <dcterms:created xsi:type="dcterms:W3CDTF">2018-10-07T15:44:36Z</dcterms:created>
  <dcterms:modified xsi:type="dcterms:W3CDTF">2021-02-25T13:06:23Z</dcterms:modified>
</cp:coreProperties>
</file>