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9" r:id="rId9"/>
    <p:sldId id="270" r:id="rId10"/>
    <p:sldId id="271" r:id="rId11"/>
    <p:sldId id="267" r:id="rId12"/>
    <p:sldId id="27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04298D-FC4D-AC46-8CB5-871833763DE9}" v="568" dt="2021-02-25T12:53:54.071"/>
    <p1510:client id="{CC949FEA-2983-469F-9775-24B2C51DEA86}" v="1728" dt="2021-02-25T13:01:44.258"/>
    <p1510:client id="{D96BD22D-F08C-4480-A6FF-65F0C4E9AC84}" v="1405" dt="2021-02-25T12:50:19.4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9"/>
  </p:normalViewPr>
  <p:slideViewPr>
    <p:cSldViewPr snapToGrid="0">
      <p:cViewPr varScale="1">
        <p:scale>
          <a:sx n="105" d="100"/>
          <a:sy n="105" d="100"/>
        </p:scale>
        <p:origin x="840" y="19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0B6C2-4DEA-3F4E-99E8-5816E7C62B0D}" type="datetimeFigureOut">
              <a:rPr lang="en-US" smtClean="0"/>
              <a:pPr/>
              <a:t>2/25/21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35D6C-1BD6-2A4E-9552-1118B223AA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963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1B36C5-168D-2B4C-A386-87CDD7BAFC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553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1" y="0"/>
            <a:ext cx="12191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55848"/>
            <a:ext cx="107696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828800"/>
            <a:ext cx="107696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FCC14-94D5-4C06-81C6-27C09E76EAD0}" type="datetimeFigureOut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25/02/2021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9FD82-6534-4E80-B65F-8ED6A266C66E}" type="slidenum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680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FCC14-94D5-4C06-81C6-27C09E76EAD0}" type="datetimeFigureOut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25/02/2021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9FD82-6534-4E80-B65F-8ED6A266C66E}" type="slidenum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715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12192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9744" y="118872"/>
            <a:ext cx="10684256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7552" y="1828800"/>
            <a:ext cx="10696448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FCC14-94D5-4C06-81C6-27C09E76EAD0}" type="datetimeFigureOut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25/02/2021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9FD82-6534-4E80-B65F-8ED6A266C66E}" type="slidenum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83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73936"/>
            <a:ext cx="53848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73936"/>
            <a:ext cx="53848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FCC14-94D5-4C06-81C6-27C09E76EAD0}" type="datetimeFigureOut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25/02/2021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9FD82-6534-4E80-B65F-8ED6A266C66E}" type="slidenum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778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98988"/>
            <a:ext cx="5386917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49512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698988"/>
            <a:ext cx="5389033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49512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FCC14-94D5-4C06-81C6-27C09E76EAD0}" type="datetimeFigureOut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25/02/2021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9FD82-6534-4E80-B65F-8ED6A266C66E}" type="slidenum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205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FCC14-94D5-4C06-81C6-27C09E76EAD0}" type="datetimeFigureOut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25/02/2021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9FD82-6534-4E80-B65F-8ED6A266C66E}" type="slidenum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461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FCC14-94D5-4C06-81C6-27C09E76EAD0}" type="datetimeFigureOut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25/02/2021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9FD82-6534-4E80-B65F-8ED6A266C66E}" type="slidenum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543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784" y="152400"/>
            <a:ext cx="3364992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5837" y="1743134"/>
            <a:ext cx="7894188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784" y="1730018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FCC14-94D5-4C06-81C6-27C09E76EAD0}" type="datetimeFigureOut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25/02/2021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9FD82-6534-4E80-B65F-8ED6A266C66E}" type="slidenum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12" name="Rectangle 11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026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5448"/>
            <a:ext cx="3366867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71741" y="1484808"/>
            <a:ext cx="8329863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" y="1728216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" y="1170432"/>
            <a:ext cx="3364992" cy="201168"/>
          </a:xfrm>
        </p:spPr>
        <p:txBody>
          <a:bodyPr/>
          <a:lstStyle/>
          <a:p>
            <a:fld id="{0DCFCC14-94D5-4C06-81C6-27C09E76EAD0}" type="datetimeFigureOut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25/02/2021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47744" y="1170432"/>
            <a:ext cx="6925056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119104" y="1170432"/>
            <a:ext cx="978485" cy="201168"/>
          </a:xfrm>
        </p:spPr>
        <p:txBody>
          <a:bodyPr/>
          <a:lstStyle/>
          <a:p>
            <a:fld id="{BDC9FD82-6534-4E80-B65F-8ED6A266C66E}" type="slidenum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853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FCC14-94D5-4C06-81C6-27C09E76EAD0}" type="datetimeFigureOut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25/02/2021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9FD82-6534-4E80-B65F-8ED6A266C66E}" type="slidenum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38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8798560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 bwMode="ltGray">
          <a:xfrm>
            <a:off x="8863584" y="0"/>
            <a:ext cx="33528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274641"/>
            <a:ext cx="2540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FCC14-94D5-4C06-81C6-27C09E76EAD0}" type="datetimeFigureOut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25/02/2021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0796" y="6377460"/>
            <a:ext cx="5115205" cy="365125"/>
          </a:xfrm>
        </p:spPr>
        <p:txBody>
          <a:bodyPr/>
          <a:lstStyle/>
          <a:p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9FD82-6534-4E80-B65F-8ED6A266C66E}" type="slidenum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619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 bwMode="ltGray">
          <a:xfrm>
            <a:off x="1" y="1"/>
            <a:ext cx="12191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75192"/>
            <a:ext cx="109728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76999"/>
            <a:ext cx="28448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DCFCC14-94D5-4C06-81C6-27C09E76EAD0}" type="datetimeFigureOut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25/02/2021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20796" y="6476999"/>
            <a:ext cx="7343625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9195" y="6476999"/>
            <a:ext cx="978485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DC9FD82-6534-4E80-B65F-8ED6A266C66E}" type="slidenum">
              <a:rPr lang="en-GB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0811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c5KFJo5n8M" TargetMode="External"/><Relationship Id="rId2" Type="http://schemas.openxmlformats.org/officeDocument/2006/relationships/hyperlink" Target="https://www.youtube.com/watch?v=pO_M8zfIe6I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VgyLwF_i5oY" TargetMode="External"/><Relationship Id="rId4" Type="http://schemas.openxmlformats.org/officeDocument/2006/relationships/hyperlink" Target="https://www.youtube.com/watch?v=DXdG2YChZZY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E2D6CDB-D981-8643-B81F-1570D48DB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252728"/>
          </a:xfrm>
        </p:spPr>
        <p:txBody>
          <a:bodyPr>
            <a:normAutofit/>
          </a:bodyPr>
          <a:lstStyle/>
          <a:p>
            <a:r>
              <a:rPr lang="en-US"/>
              <a:t>French Impressionism cinema</a:t>
            </a:r>
          </a:p>
        </p:txBody>
      </p:sp>
      <p:pic>
        <p:nvPicPr>
          <p:cNvPr id="5" name="Picture 2" descr="A Trip to the Moon: Move Fast and Make Things — Jim Carroll's Blog">
            <a:extLst>
              <a:ext uri="{FF2B5EF4-FFF2-40B4-BE49-F238E27FC236}">
                <a16:creationId xmlns:a16="http://schemas.microsoft.com/office/drawing/2014/main" id="{927E5DE2-A21A-514A-9FB0-7E5DAC6F08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21"/>
          <a:stretch/>
        </p:blipFill>
        <p:spPr bwMode="auto">
          <a:xfrm>
            <a:off x="3772111" y="1940313"/>
            <a:ext cx="4647778" cy="4438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3283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687E5-A335-6945-B962-AFDBC360E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When did it start?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160F7-2356-2942-AB87-017D496A72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54864" tIns="91440" rIns="91440" bIns="45720" rtlCol="0" anchor="t">
            <a:normAutofit/>
          </a:bodyPr>
          <a:lstStyle/>
          <a:p>
            <a:pPr marL="438785"/>
            <a:r>
              <a:rPr lang="en-US"/>
              <a:t>French Impressionism Cinema began after the war ,in 1918, with the first film from this movement being 'The 10th symphony' (1918)</a:t>
            </a:r>
          </a:p>
        </p:txBody>
      </p:sp>
    </p:spTree>
    <p:extLst>
      <p:ext uri="{BB962C8B-B14F-4D97-AF65-F5344CB8AC3E}">
        <p14:creationId xmlns:p14="http://schemas.microsoft.com/office/powerpoint/2010/main" val="4216601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48FAD-87D9-A449-AABF-57196B155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Where did it start?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E03A66-CB9A-5A4F-9EFF-B279F861BF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54864" tIns="91440" rIns="91440" bIns="45720" rtlCol="0" anchor="t">
            <a:normAutofit/>
          </a:bodyPr>
          <a:lstStyle/>
          <a:p>
            <a:pPr marL="438785"/>
            <a:r>
              <a:rPr lang="en-US"/>
              <a:t>French Impressionism Cinema began in post-WWI France, rooted in French nationalism.</a:t>
            </a:r>
          </a:p>
          <a:p>
            <a:pPr marL="438785"/>
            <a:r>
              <a:rPr lang="en-US"/>
              <a:t>French production companies were eager to create films that were not American, so they were supportive of the native French filmmakers.</a:t>
            </a:r>
          </a:p>
        </p:txBody>
      </p:sp>
    </p:spTree>
    <p:extLst>
      <p:ext uri="{BB962C8B-B14F-4D97-AF65-F5344CB8AC3E}">
        <p14:creationId xmlns:p14="http://schemas.microsoft.com/office/powerpoint/2010/main" val="894927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BE5FB-23D8-D64D-B3B8-6C003C4C7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did it start?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BB8A6-EFDF-8940-8ECE-C3A068A700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It was Inspired by the increasing dominance of American Cinema after WW1</a:t>
            </a:r>
          </a:p>
          <a:p>
            <a:r>
              <a:rPr lang="en-GB"/>
              <a:t>Before cinema, the french were inspired by live theatre and instead of continuing this, saw film as a way to articulate emotions, situations and subjective realities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954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A4CD2-AF0D-6F46-9AEC-90CE7FD43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films from this era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93A01E-AB92-6C4C-8E9D-DAFC55E1FF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54864" tIns="91440" rIns="91440" bIns="45720" rtlCol="0" anchor="t">
            <a:normAutofit/>
          </a:bodyPr>
          <a:lstStyle/>
          <a:p>
            <a:pPr marL="118745" indent="0">
              <a:buNone/>
            </a:pPr>
            <a:r>
              <a:rPr lang="en-US" dirty="0"/>
              <a:t>Some key films that defined this era are:</a:t>
            </a:r>
          </a:p>
          <a:p>
            <a:pPr marL="438785"/>
            <a:endParaRPr lang="en-US" dirty="0"/>
          </a:p>
          <a:p>
            <a:pPr marL="438785"/>
            <a:r>
              <a:rPr lang="en-US" dirty="0"/>
              <a:t>J'ACCUSE (1919) by Abel </a:t>
            </a:r>
            <a:r>
              <a:rPr lang="en-US" dirty="0" err="1"/>
              <a:t>Gance</a:t>
            </a:r>
            <a:endParaRPr lang="en-US" dirty="0"/>
          </a:p>
          <a:p>
            <a:pPr marL="438785"/>
            <a:r>
              <a:rPr lang="en-US" dirty="0"/>
              <a:t>MAN OF THE SEA (1920) by Marcel </a:t>
            </a:r>
            <a:r>
              <a:rPr lang="en-US" dirty="0" err="1"/>
              <a:t>L'Herbier</a:t>
            </a:r>
            <a:endParaRPr lang="en-US" dirty="0"/>
          </a:p>
          <a:p>
            <a:pPr marL="438785"/>
            <a:r>
              <a:rPr lang="en-US" dirty="0"/>
              <a:t>EL DORADO ( 1921) by Marcel </a:t>
            </a:r>
            <a:r>
              <a:rPr lang="en-US" dirty="0" err="1"/>
              <a:t>L'Herbier</a:t>
            </a:r>
            <a:endParaRPr lang="en-US" dirty="0"/>
          </a:p>
          <a:p>
            <a:pPr marL="438785"/>
            <a:r>
              <a:rPr lang="en-US" dirty="0"/>
              <a:t>THE WOMAN FROM NOWHERE (1922) by Louis </a:t>
            </a:r>
            <a:r>
              <a:rPr lang="en-US" dirty="0" err="1"/>
              <a:t>Delluc</a:t>
            </a:r>
            <a:endParaRPr lang="en-US" dirty="0"/>
          </a:p>
          <a:p>
            <a:pPr marL="438785"/>
            <a:r>
              <a:rPr lang="en-US" dirty="0"/>
              <a:t>A SORRIDENTE MADAM BEUDET (1923) by Germaine </a:t>
            </a:r>
            <a:r>
              <a:rPr lang="en-US" dirty="0" err="1"/>
              <a:t>Dulac</a:t>
            </a:r>
            <a:endParaRPr lang="en-US" dirty="0"/>
          </a:p>
          <a:p>
            <a:pPr marL="438785"/>
            <a:r>
              <a:rPr lang="en-US" dirty="0"/>
              <a:t>NAPOLEON (1927) by Abel </a:t>
            </a:r>
            <a:r>
              <a:rPr lang="en-US" dirty="0" err="1"/>
              <a:t>Gance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710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408C7-7C67-2C4E-A356-4EB5959F9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clips from key films from the era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31E35-5D49-0144-A0B9-C1CABF17CE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54864" tIns="91440" rIns="91440" bIns="45720" rtlCol="0" anchor="t">
            <a:normAutofit fontScale="92500" lnSpcReduction="20000"/>
          </a:bodyPr>
          <a:lstStyle/>
          <a:p>
            <a:pPr marL="438785"/>
            <a:r>
              <a:rPr lang="en-US">
                <a:ea typeface="+mn-lt"/>
                <a:cs typeface="+mn-lt"/>
                <a:hlinkClick r:id="rId2"/>
              </a:rPr>
              <a:t>https://www.youtube.com/watch?v=pO_M8zfIe6I</a:t>
            </a:r>
            <a:r>
              <a:rPr lang="en-US">
                <a:ea typeface="+mn-lt"/>
                <a:cs typeface="+mn-lt"/>
              </a:rPr>
              <a:t> - 'March of the Dead' scene from </a:t>
            </a:r>
            <a:r>
              <a:rPr lang="en-US" i="1" err="1"/>
              <a:t>J'accuse</a:t>
            </a:r>
            <a:r>
              <a:rPr lang="en-US"/>
              <a:t> (1919) - a WWI film.</a:t>
            </a:r>
          </a:p>
          <a:p>
            <a:pPr marL="438785"/>
            <a:r>
              <a:rPr lang="en-US">
                <a:ea typeface="+mn-lt"/>
                <a:cs typeface="+mn-lt"/>
                <a:hlinkClick r:id="rId3"/>
              </a:rPr>
              <a:t>https://www.youtube.com/watch?v=Pc5KFJo5n8M</a:t>
            </a:r>
            <a:r>
              <a:rPr lang="en-US">
                <a:ea typeface="+mn-lt"/>
                <a:cs typeface="+mn-lt"/>
              </a:rPr>
              <a:t> - Key scenes from </a:t>
            </a:r>
            <a:r>
              <a:rPr lang="en-US" i="1">
                <a:ea typeface="+mn-lt"/>
                <a:cs typeface="+mn-lt"/>
              </a:rPr>
              <a:t>L'Homme du large (Man of the Sea) </a:t>
            </a:r>
            <a:r>
              <a:rPr lang="en-US">
                <a:ea typeface="+mn-lt"/>
                <a:cs typeface="+mn-lt"/>
              </a:rPr>
              <a:t>(1920) - a film based on a short story.</a:t>
            </a:r>
          </a:p>
          <a:p>
            <a:pPr marL="438785"/>
            <a:r>
              <a:rPr lang="en-US">
                <a:ea typeface="+mn-lt"/>
                <a:cs typeface="+mn-lt"/>
                <a:hlinkClick r:id="rId4"/>
              </a:rPr>
              <a:t>https://www.youtube.com/watch?v=DXdG2YChZZY</a:t>
            </a:r>
            <a:r>
              <a:rPr lang="en-US">
                <a:ea typeface="+mn-lt"/>
                <a:cs typeface="+mn-lt"/>
              </a:rPr>
              <a:t> - A clip from </a:t>
            </a:r>
            <a:r>
              <a:rPr lang="en-US" i="1">
                <a:ea typeface="+mn-lt"/>
                <a:cs typeface="+mn-lt"/>
              </a:rPr>
              <a:t>El Dorado </a:t>
            </a:r>
            <a:r>
              <a:rPr lang="en-US">
                <a:ea typeface="+mn-lt"/>
                <a:cs typeface="+mn-lt"/>
              </a:rPr>
              <a:t>(1921) - a film notable for a number of technical innovations.</a:t>
            </a:r>
            <a:endParaRPr lang="en-US" i="1">
              <a:ea typeface="+mn-lt"/>
              <a:cs typeface="+mn-lt"/>
            </a:endParaRPr>
          </a:p>
          <a:p>
            <a:pPr marL="438785"/>
            <a:r>
              <a:rPr lang="en-US">
                <a:ea typeface="+mn-lt"/>
                <a:cs typeface="+mn-lt"/>
                <a:hlinkClick r:id="rId5"/>
              </a:rPr>
              <a:t>https://www.youtube.com/watch?v=VgyLwF_i5oY</a:t>
            </a:r>
            <a:r>
              <a:rPr lang="en-US">
                <a:ea typeface="+mn-lt"/>
                <a:cs typeface="+mn-lt"/>
              </a:rPr>
              <a:t> - A clip from </a:t>
            </a:r>
            <a:r>
              <a:rPr lang="en-US" i="1">
                <a:ea typeface="+mn-lt"/>
                <a:cs typeface="+mn-lt"/>
              </a:rPr>
              <a:t>Napoléon</a:t>
            </a:r>
            <a:r>
              <a:rPr lang="en-US">
                <a:ea typeface="+mn-lt"/>
                <a:cs typeface="+mn-lt"/>
              </a:rPr>
              <a:t> (1927) - a film about the early life of the French ruler.</a:t>
            </a:r>
            <a:endParaRPr lang="en-US"/>
          </a:p>
          <a:p>
            <a:pPr marL="438785"/>
            <a:endParaRPr lang="en-US"/>
          </a:p>
          <a:p>
            <a:pPr marL="438785"/>
            <a:endParaRPr lang="en-US"/>
          </a:p>
          <a:p>
            <a:pPr marL="438785"/>
            <a:endParaRPr lang="en-US" i="1"/>
          </a:p>
        </p:txBody>
      </p:sp>
    </p:spTree>
    <p:extLst>
      <p:ext uri="{BB962C8B-B14F-4D97-AF65-F5344CB8AC3E}">
        <p14:creationId xmlns:p14="http://schemas.microsoft.com/office/powerpoint/2010/main" val="2115091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B44F0-4B4E-3942-926F-E026EC70A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Key film directors from the era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CE1E7-619E-6B46-AFAE-118374DA17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>
                <a:solidFill>
                  <a:schemeClr val="bg1">
                    <a:lumMod val="10000"/>
                    <a:lumOff val="90000"/>
                  </a:schemeClr>
                </a:solidFill>
                <a:effectLst/>
                <a:latin typeface="Montserrat"/>
              </a:rPr>
              <a:t>Abel </a:t>
            </a:r>
            <a:r>
              <a:rPr lang="en-GB" b="0" i="0" u="none" strike="noStrike" err="1">
                <a:solidFill>
                  <a:schemeClr val="bg1">
                    <a:lumMod val="10000"/>
                    <a:lumOff val="90000"/>
                  </a:schemeClr>
                </a:solidFill>
                <a:effectLst/>
                <a:latin typeface="Montserrat"/>
              </a:rPr>
              <a:t>Gance</a:t>
            </a:r>
            <a:endParaRPr lang="en-GB">
              <a:solidFill>
                <a:schemeClr val="bg1">
                  <a:lumMod val="10000"/>
                  <a:lumOff val="90000"/>
                </a:schemeClr>
              </a:solidFill>
              <a:latin typeface="Montserrat"/>
            </a:endParaRPr>
          </a:p>
          <a:p>
            <a:r>
              <a:rPr lang="en-GB" b="0" i="0" u="none" strike="noStrike">
                <a:solidFill>
                  <a:schemeClr val="bg1">
                    <a:lumMod val="10000"/>
                    <a:lumOff val="90000"/>
                  </a:schemeClr>
                </a:solidFill>
                <a:effectLst/>
                <a:latin typeface="Montserrat"/>
              </a:rPr>
              <a:t> Louis </a:t>
            </a:r>
            <a:r>
              <a:rPr lang="en-GB" b="0" i="0" u="none" strike="noStrike" err="1">
                <a:solidFill>
                  <a:schemeClr val="bg1">
                    <a:lumMod val="10000"/>
                    <a:lumOff val="90000"/>
                  </a:schemeClr>
                </a:solidFill>
                <a:effectLst/>
                <a:latin typeface="Montserrat"/>
              </a:rPr>
              <a:t>Delluc</a:t>
            </a:r>
            <a:endParaRPr lang="en-GB" b="0" i="0" u="none" strike="noStrike">
              <a:solidFill>
                <a:schemeClr val="bg1">
                  <a:lumMod val="10000"/>
                  <a:lumOff val="90000"/>
                </a:schemeClr>
              </a:solidFill>
              <a:effectLst/>
              <a:latin typeface="Montserrat"/>
            </a:endParaRPr>
          </a:p>
          <a:p>
            <a:r>
              <a:rPr lang="en-GB" b="0" i="0" u="none" strike="noStrike">
                <a:solidFill>
                  <a:schemeClr val="bg1">
                    <a:lumMod val="10000"/>
                    <a:lumOff val="90000"/>
                  </a:schemeClr>
                </a:solidFill>
                <a:effectLst/>
                <a:latin typeface="Montserrat"/>
              </a:rPr>
              <a:t>Germaine </a:t>
            </a:r>
            <a:r>
              <a:rPr lang="en-GB" b="0" i="0" u="none" strike="noStrike" err="1">
                <a:solidFill>
                  <a:schemeClr val="bg1">
                    <a:lumMod val="10000"/>
                    <a:lumOff val="90000"/>
                  </a:schemeClr>
                </a:solidFill>
                <a:effectLst/>
                <a:latin typeface="Montserrat"/>
              </a:rPr>
              <a:t>Dulac</a:t>
            </a:r>
            <a:endParaRPr lang="en-GB" b="0" i="0" u="none" strike="noStrike">
              <a:solidFill>
                <a:schemeClr val="bg1">
                  <a:lumMod val="10000"/>
                  <a:lumOff val="90000"/>
                </a:schemeClr>
              </a:solidFill>
              <a:effectLst/>
              <a:latin typeface="Montserrat"/>
            </a:endParaRPr>
          </a:p>
          <a:p>
            <a:r>
              <a:rPr lang="en-GB" b="0" i="0" u="none" strike="noStrike">
                <a:solidFill>
                  <a:schemeClr val="bg1">
                    <a:lumMod val="10000"/>
                    <a:lumOff val="90000"/>
                  </a:schemeClr>
                </a:solidFill>
                <a:effectLst/>
                <a:latin typeface="Montserrat"/>
              </a:rPr>
              <a:t>Marcel L'Herbier</a:t>
            </a:r>
          </a:p>
          <a:p>
            <a:r>
              <a:rPr lang="en-GB" b="0" i="0" u="none" strike="noStrike">
                <a:solidFill>
                  <a:schemeClr val="bg1">
                    <a:lumMod val="10000"/>
                    <a:lumOff val="90000"/>
                  </a:schemeClr>
                </a:solidFill>
                <a:effectLst/>
                <a:latin typeface="Montserrat"/>
              </a:rPr>
              <a:t> Jean Epstein</a:t>
            </a:r>
            <a:endParaRPr lang="en-US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934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0C03C-6992-7744-8B77-1A3EA9464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Who were the biggest ‘stars’ of the era?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D440E-A019-C641-9D62-FA1A78AFC8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54864" tIns="91440" rIns="91440" bIns="45720" rtlCol="0" anchor="t">
            <a:normAutofit/>
          </a:bodyPr>
          <a:lstStyle/>
          <a:p>
            <a:pPr marL="438785"/>
            <a:r>
              <a:rPr lang="en-US"/>
              <a:t>Edmond Van Daele</a:t>
            </a:r>
          </a:p>
          <a:p>
            <a:pPr marL="438785"/>
            <a:r>
              <a:rPr lang="en-US"/>
              <a:t>Claude Benedict</a:t>
            </a:r>
          </a:p>
          <a:p>
            <a:pPr marL="438785"/>
            <a:r>
              <a:rPr lang="en-US"/>
              <a:t>Suzy Pierson</a:t>
            </a:r>
          </a:p>
          <a:p>
            <a:pPr marL="438785"/>
            <a:r>
              <a:rPr lang="en-US"/>
              <a:t>Jeanne Helbling </a:t>
            </a:r>
          </a:p>
          <a:p>
            <a:pPr marL="438785"/>
            <a:r>
              <a:rPr lang="en-US"/>
              <a:t>Jean </a:t>
            </a:r>
            <a:r>
              <a:rPr lang="en-US" err="1"/>
              <a:t>Debucourt</a:t>
            </a:r>
          </a:p>
        </p:txBody>
      </p:sp>
    </p:spTree>
    <p:extLst>
      <p:ext uri="{BB962C8B-B14F-4D97-AF65-F5344CB8AC3E}">
        <p14:creationId xmlns:p14="http://schemas.microsoft.com/office/powerpoint/2010/main" val="4285707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047AA-C10F-8540-A820-8C87C8A25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Which genres were the most popular?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315729-A7CC-104B-9D3B-176E5A29D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54864" tIns="91440" rIns="91440" bIns="45720" rtlCol="0" anchor="t">
            <a:normAutofit/>
          </a:bodyPr>
          <a:lstStyle/>
          <a:p>
            <a:pPr marL="438785"/>
            <a:r>
              <a:rPr lang="en-US"/>
              <a:t>French Impressionism films were often war films, due to the movement being post WWI with a big emphasis on French nationalism - </a:t>
            </a:r>
            <a:r>
              <a:rPr lang="en-US" i="1"/>
              <a:t>Rose-France</a:t>
            </a:r>
            <a:r>
              <a:rPr lang="en-US"/>
              <a:t> (1919) was known for its patriotism.</a:t>
            </a:r>
          </a:p>
          <a:p>
            <a:pPr marL="438785"/>
            <a:r>
              <a:rPr lang="en-US"/>
              <a:t>As well as war, French Impressionism films were also heavily rooted in the drama genre – these films put an emphasis on emotional representations, rather than portraying reality, so films were often dramatized.</a:t>
            </a:r>
          </a:p>
          <a:p>
            <a:pPr marL="438785"/>
            <a:endParaRPr lang="en-US"/>
          </a:p>
          <a:p>
            <a:pPr marL="438785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792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EC8AA-8622-D044-A96C-AAE333F38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What film styles/techniques did this era create?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C6548-7763-2741-9D62-2E508FF0E7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The french were ambitious and wanted to create beautiful and aesthetic films with psychological meanings </a:t>
            </a:r>
          </a:p>
          <a:p>
            <a:r>
              <a:rPr lang="en-GB"/>
              <a:t>Some techniques that had lots of influence that were created in this era consist of</a:t>
            </a:r>
            <a:r>
              <a:rPr lang="en-GB" b="0" i="0" u="none" strike="noStrike">
                <a:solidFill>
                  <a:srgbClr val="3C4043"/>
                </a:solidFill>
                <a:effectLst/>
                <a:latin typeface="Roboto"/>
              </a:rPr>
              <a:t> </a:t>
            </a:r>
            <a:r>
              <a:rPr lang="en-GB" b="0" i="0" u="none" strike="noStrike">
                <a:solidFill>
                  <a:schemeClr val="bg1">
                    <a:lumMod val="10000"/>
                    <a:lumOff val="90000"/>
                  </a:schemeClr>
                </a:solidFill>
                <a:effectLst/>
                <a:latin typeface="Roboto"/>
              </a:rPr>
              <a:t>non-linear editing, innovative lighting, attempts to portray dream sequences and fantasies, and other methods to tell a story from a protagonist's point of view.</a:t>
            </a:r>
            <a:endParaRPr lang="en-US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742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8CB25-3A4D-B84F-AC6B-7FEAA3912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What are the biggest box office successes of the era?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C192B-477B-264D-A736-826B3C134C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54864" tIns="91440" rIns="91440" bIns="45720" rtlCol="0" anchor="t">
            <a:normAutofit/>
          </a:bodyPr>
          <a:lstStyle/>
          <a:p>
            <a:pPr marL="438785"/>
            <a:r>
              <a:rPr lang="en-US" dirty="0"/>
              <a:t>French Impressionism had varied success at the box office.</a:t>
            </a:r>
          </a:p>
          <a:p>
            <a:pPr marL="438785"/>
            <a:r>
              <a:rPr lang="en-US" dirty="0"/>
              <a:t>Napoleon 1927</a:t>
            </a:r>
          </a:p>
        </p:txBody>
      </p:sp>
    </p:spTree>
    <p:extLst>
      <p:ext uri="{BB962C8B-B14F-4D97-AF65-F5344CB8AC3E}">
        <p14:creationId xmlns:p14="http://schemas.microsoft.com/office/powerpoint/2010/main" val="758784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B2A7C-091F-7942-A63C-FC2F09868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Why did the silent part of this era end? What was the first ‘talkie’ in this movement?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F02ED0-810C-A64A-BB49-60F1836DC5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54864" tIns="91440" rIns="91440" bIns="45720" rtlCol="0" anchor="t">
            <a:normAutofit/>
          </a:bodyPr>
          <a:lstStyle/>
          <a:p>
            <a:pPr marL="438785"/>
            <a:r>
              <a:rPr lang="en-US"/>
              <a:t>L'herbier made the first fully talking French film called L'Enfant de l'amour (1929)</a:t>
            </a:r>
            <a:endParaRPr lang="en-GB"/>
          </a:p>
          <a:p>
            <a:pPr marL="438785"/>
            <a:r>
              <a:rPr lang="en-GB" b="0" i="0" u="none" strike="noStrike">
                <a:effectLst/>
                <a:latin typeface="Roboto"/>
              </a:rPr>
              <a:t>The gradual transition from silent films to talkies took place between </a:t>
            </a:r>
            <a:r>
              <a:rPr lang="en-GB" b="1">
                <a:latin typeface="Roboto"/>
              </a:rPr>
              <a:t>1926 and 1930 and eventually sound films took over with the technological outburst allowing sound to be used in films </a:t>
            </a:r>
          </a:p>
        </p:txBody>
      </p:sp>
    </p:spTree>
    <p:extLst>
      <p:ext uri="{BB962C8B-B14F-4D97-AF65-F5344CB8AC3E}">
        <p14:creationId xmlns:p14="http://schemas.microsoft.com/office/powerpoint/2010/main" val="1428817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1BA74A0-D13C-1C4A-94A3-C583DCD5D3BE}">
  <we:reference id="fa000000002" version="1.0.0.0" store="en-us" storeType="FirstParty"/>
  <we:alternateReferences/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609</Words>
  <Application>Microsoft Macintosh PowerPoint</Application>
  <PresentationFormat>Widescreen</PresentationFormat>
  <Paragraphs>49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Calibri</vt:lpstr>
      <vt:lpstr>Corbel</vt:lpstr>
      <vt:lpstr>Montserrat</vt:lpstr>
      <vt:lpstr>Roboto</vt:lpstr>
      <vt:lpstr>Wingdings</vt:lpstr>
      <vt:lpstr>Wingdings 2</vt:lpstr>
      <vt:lpstr>Wingdings 3</vt:lpstr>
      <vt:lpstr>Module</vt:lpstr>
      <vt:lpstr>French Impressionism cinema</vt:lpstr>
      <vt:lpstr>When did it start?</vt:lpstr>
      <vt:lpstr>Where did it start?</vt:lpstr>
      <vt:lpstr>How did it start?</vt:lpstr>
      <vt:lpstr>Key films from this era</vt:lpstr>
      <vt:lpstr>Video clips from key films from the era</vt:lpstr>
      <vt:lpstr>Key film directors from the era</vt:lpstr>
      <vt:lpstr>Who were the biggest ‘stars’ of the era?</vt:lpstr>
      <vt:lpstr>Which genres were the most popular?</vt:lpstr>
      <vt:lpstr>What film styles/techniques did this era create? </vt:lpstr>
      <vt:lpstr>What are the biggest box office successes of the era?</vt:lpstr>
      <vt:lpstr>Why did the silent part of this era end? What was the first ‘talkie’ in this movement?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Media Studies course</dc:title>
  <dc:creator>Borg, Darren</dc:creator>
  <cp:lastModifiedBy>W00021105 (Emma Coe)</cp:lastModifiedBy>
  <cp:revision>5</cp:revision>
  <dcterms:created xsi:type="dcterms:W3CDTF">2018-10-07T15:44:36Z</dcterms:created>
  <dcterms:modified xsi:type="dcterms:W3CDTF">2021-02-25T13:04:51Z</dcterms:modified>
</cp:coreProperties>
</file>