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59" r:id="rId2"/>
    <p:sldId id="260" r:id="rId3"/>
    <p:sldId id="261" r:id="rId4"/>
    <p:sldId id="262" r:id="rId5"/>
    <p:sldId id="263" r:id="rId6"/>
    <p:sldId id="264" r:id="rId7"/>
    <p:sldId id="265" r:id="rId8"/>
    <p:sldId id="269" r:id="rId9"/>
    <p:sldId id="270" r:id="rId10"/>
    <p:sldId id="271" r:id="rId11"/>
    <p:sldId id="267"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D57210-D60A-4228-A1FD-C543E4DD2617}" v="1119" dt="2021-02-25T12:50:32.216"/>
    <p1510:client id="{82C0B181-F9BD-41D4-92DB-6384FA13125B}" v="339" dt="2021-02-25T12:46:56.927"/>
    <p1510:client id="{F6DC22BB-2C38-5D42-9905-1245A3CBD12A}" v="273" dt="2021-02-25T12:50:45.9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0"/>
  </p:normalViewPr>
  <p:slideViewPr>
    <p:cSldViewPr snapToGrid="0" snapToObjects="1">
      <p:cViewPr varScale="1">
        <p:scale>
          <a:sx n="105" d="100"/>
          <a:sy n="105" d="100"/>
        </p:scale>
        <p:origin x="84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60B6C2-4DEA-3F4E-99E8-5816E7C62B0D}" type="datetimeFigureOut">
              <a:rPr lang="en-US" smtClean="0"/>
              <a:t>2/25/21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F35D6C-1BD6-2A4E-9552-1118B223AA28}" type="slidenum">
              <a:rPr lang="en-US" smtClean="0"/>
              <a:t>‹#›</a:t>
            </a:fld>
            <a:endParaRPr lang="en-US"/>
          </a:p>
        </p:txBody>
      </p:sp>
    </p:spTree>
    <p:extLst>
      <p:ext uri="{BB962C8B-B14F-4D97-AF65-F5344CB8AC3E}">
        <p14:creationId xmlns:p14="http://schemas.microsoft.com/office/powerpoint/2010/main" val="3451963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1B36C5-168D-2B4C-A386-87CDD7BAFC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3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1" y="0"/>
            <a:ext cx="12191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914400" y="3355848"/>
            <a:ext cx="107696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914400" y="1828800"/>
            <a:ext cx="107696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5" name="Footer Placeholder 4"/>
          <p:cNvSpPr>
            <a:spLocks noGrp="1"/>
          </p:cNvSpPr>
          <p:nvPr>
            <p:ph type="ftr" sz="quarter" idx="11"/>
          </p:nvPr>
        </p:nvSpPr>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
        <p:nvSpPr>
          <p:cNvPr id="10" name="Rectangle 9"/>
          <p:cNvSpPr/>
          <p:nvPr/>
        </p:nvSpPr>
        <p:spPr bwMode="invGray">
          <a:xfrm>
            <a:off x="0" y="5128334"/>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286680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5448"/>
            <a:ext cx="109728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5" name="Footer Placeholder 4"/>
          <p:cNvSpPr>
            <a:spLocks noGrp="1"/>
          </p:cNvSpPr>
          <p:nvPr>
            <p:ph type="ftr" sz="quarter" idx="11"/>
          </p:nvPr>
        </p:nvSpPr>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3843715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12192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bwMode="invGray">
          <a:xfrm>
            <a:off x="0" y="2602520"/>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999744" y="118872"/>
            <a:ext cx="10684256"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987552" y="1828800"/>
            <a:ext cx="10696448"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5" name="Footer Placeholder 4"/>
          <p:cNvSpPr>
            <a:spLocks noGrp="1"/>
          </p:cNvSpPr>
          <p:nvPr>
            <p:ph type="ftr" sz="quarter" idx="11"/>
          </p:nvPr>
        </p:nvSpPr>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425483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773936"/>
            <a:ext cx="53848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773936"/>
            <a:ext cx="53848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6" name="Footer Placeholder 5"/>
          <p:cNvSpPr>
            <a:spLocks noGrp="1"/>
          </p:cNvSpPr>
          <p:nvPr>
            <p:ph type="ftr" sz="quarter" idx="11"/>
          </p:nvPr>
        </p:nvSpPr>
        <p:spPr/>
        <p:txBody>
          <a:bodyPr/>
          <a:lstStyle/>
          <a:p>
            <a:endParaRPr lang="en-GB">
              <a:solidFill>
                <a:prstClr val="white">
                  <a:tint val="95000"/>
                </a:prstClr>
              </a:solidFill>
            </a:endParaRPr>
          </a:p>
        </p:txBody>
      </p:sp>
      <p:sp>
        <p:nvSpPr>
          <p:cNvPr id="7" name="Slide Number Placeholder 6"/>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1264778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1698988"/>
            <a:ext cx="5386917"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609600" y="2449512"/>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6193368" y="1698988"/>
            <a:ext cx="5389033"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449512"/>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8" name="Footer Placeholder 7"/>
          <p:cNvSpPr>
            <a:spLocks noGrp="1"/>
          </p:cNvSpPr>
          <p:nvPr>
            <p:ph type="ftr" sz="quarter" idx="11"/>
          </p:nvPr>
        </p:nvSpPr>
        <p:spPr/>
        <p:txBody>
          <a:bodyPr/>
          <a:lstStyle/>
          <a:p>
            <a:endParaRPr lang="en-GB">
              <a:solidFill>
                <a:prstClr val="white">
                  <a:tint val="95000"/>
                </a:prstClr>
              </a:solidFill>
            </a:endParaRPr>
          </a:p>
        </p:txBody>
      </p:sp>
      <p:sp>
        <p:nvSpPr>
          <p:cNvPr id="9" name="Slide Number Placeholder 8"/>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3789205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4" name="Footer Placeholder 3"/>
          <p:cNvSpPr>
            <a:spLocks noGrp="1"/>
          </p:cNvSpPr>
          <p:nvPr>
            <p:ph type="ftr" sz="quarter" idx="11"/>
          </p:nvPr>
        </p:nvSpPr>
        <p:spPr/>
        <p:txBody>
          <a:bodyPr/>
          <a:lstStyle/>
          <a:p>
            <a:endParaRPr lang="en-GB">
              <a:solidFill>
                <a:prstClr val="white">
                  <a:tint val="95000"/>
                </a:prstClr>
              </a:solidFill>
            </a:endParaRPr>
          </a:p>
        </p:txBody>
      </p:sp>
      <p:sp>
        <p:nvSpPr>
          <p:cNvPr id="5" name="Slide Number Placeholder 4"/>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1299461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3" name="Footer Placeholder 2"/>
          <p:cNvSpPr>
            <a:spLocks noGrp="1"/>
          </p:cNvSpPr>
          <p:nvPr>
            <p:ph type="ftr" sz="quarter" idx="11"/>
          </p:nvPr>
        </p:nvSpPr>
        <p:spPr/>
        <p:txBody>
          <a:bodyPr/>
          <a:lstStyle/>
          <a:p>
            <a:endParaRPr lang="en-GB">
              <a:solidFill>
                <a:prstClr val="white">
                  <a:tint val="95000"/>
                </a:prstClr>
              </a:solidFill>
            </a:endParaRPr>
          </a:p>
        </p:txBody>
      </p:sp>
      <p:sp>
        <p:nvSpPr>
          <p:cNvPr id="4" name="Slide Number Placeholder 3"/>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2146543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784" y="152400"/>
            <a:ext cx="3364992"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4025837" y="1743134"/>
            <a:ext cx="7894188"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223784" y="1730018"/>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6" name="Footer Placeholder 5"/>
          <p:cNvSpPr>
            <a:spLocks noGrp="1"/>
          </p:cNvSpPr>
          <p:nvPr>
            <p:ph type="ftr" sz="quarter" idx="11"/>
          </p:nvPr>
        </p:nvSpPr>
        <p:spPr/>
        <p:txBody>
          <a:bodyPr/>
          <a:lstStyle/>
          <a:p>
            <a:endParaRPr lang="en-GB">
              <a:solidFill>
                <a:prstClr val="white">
                  <a:tint val="95000"/>
                </a:prstClr>
              </a:solidFill>
            </a:endParaRPr>
          </a:p>
        </p:txBody>
      </p:sp>
      <p:sp>
        <p:nvSpPr>
          <p:cNvPr id="7" name="Slide Number Placeholder 6"/>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
        <p:nvSpPr>
          <p:cNvPr id="12" name="Rectangle 11"/>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76302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5448"/>
            <a:ext cx="3366867"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3871741" y="1484808"/>
            <a:ext cx="8329863"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219456" y="1728216"/>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219456" y="1170432"/>
            <a:ext cx="3364992" cy="201168"/>
          </a:xfrm>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11" name="Rectangle 10"/>
          <p:cNvSpPr/>
          <p:nvPr/>
        </p:nvSpPr>
        <p:spPr>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bwMode="invGray">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047744" y="1170432"/>
            <a:ext cx="6925056" cy="201168"/>
          </a:xfrm>
        </p:spPr>
        <p:txBody>
          <a:bodyPr/>
          <a:lstStyle>
            <a:lvl1pPr>
              <a:defRPr>
                <a:solidFill>
                  <a:schemeClr val="bg1">
                    <a:shade val="50000"/>
                  </a:schemeClr>
                </a:solidFill>
              </a:defRPr>
            </a:lvl1pPr>
          </a:lstStyle>
          <a:p>
            <a:endParaRPr lang="en-GB">
              <a:solidFill>
                <a:prstClr val="black">
                  <a:shade val="50000"/>
                </a:prstClr>
              </a:solidFill>
            </a:endParaRPr>
          </a:p>
        </p:txBody>
      </p:sp>
      <p:sp>
        <p:nvSpPr>
          <p:cNvPr id="7" name="Slide Number Placeholder 6"/>
          <p:cNvSpPr>
            <a:spLocks noGrp="1"/>
          </p:cNvSpPr>
          <p:nvPr>
            <p:ph type="sldNum" sz="quarter" idx="12"/>
          </p:nvPr>
        </p:nvSpPr>
        <p:spPr>
          <a:xfrm>
            <a:off x="11119104" y="1170432"/>
            <a:ext cx="978485" cy="201168"/>
          </a:xfrm>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2051853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5" name="Footer Placeholder 4"/>
          <p:cNvSpPr>
            <a:spLocks noGrp="1"/>
          </p:cNvSpPr>
          <p:nvPr>
            <p:ph type="ftr" sz="quarter" idx="11"/>
          </p:nvPr>
        </p:nvSpPr>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278838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8798560" y="0"/>
            <a:ext cx="6096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bwMode="ltGray">
          <a:xfrm>
            <a:off x="8863584" y="0"/>
            <a:ext cx="33528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Vertical Title 1"/>
          <p:cNvSpPr>
            <a:spLocks noGrp="1"/>
          </p:cNvSpPr>
          <p:nvPr>
            <p:ph type="title" orient="vert"/>
          </p:nvPr>
        </p:nvSpPr>
        <p:spPr>
          <a:xfrm>
            <a:off x="9042400" y="274641"/>
            <a:ext cx="2540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304801"/>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5" name="Footer Placeholder 4"/>
          <p:cNvSpPr>
            <a:spLocks noGrp="1"/>
          </p:cNvSpPr>
          <p:nvPr>
            <p:ph type="ftr" sz="quarter" idx="11"/>
          </p:nvPr>
        </p:nvSpPr>
        <p:spPr>
          <a:xfrm>
            <a:off x="3520796" y="6377460"/>
            <a:ext cx="5115205" cy="365125"/>
          </a:xfrm>
        </p:spPr>
        <p:txBody>
          <a:bodyPr/>
          <a:lstStyle/>
          <a:p>
            <a:endParaRPr lang="en-GB">
              <a:solidFill>
                <a:prstClr val="white">
                  <a:tint val="95000"/>
                </a:prstClr>
              </a:solidFill>
            </a:endParaRPr>
          </a:p>
        </p:txBody>
      </p:sp>
      <p:sp>
        <p:nvSpPr>
          <p:cNvPr id="6" name="Slide Number Placeholder 5"/>
          <p:cNvSpPr>
            <a:spLocks noGrp="1"/>
          </p:cNvSpPr>
          <p:nvPr>
            <p:ph type="sldNum" sz="quarter" idx="12"/>
          </p:nvPr>
        </p:nvSpPr>
        <p:spPr/>
        <p:txBody>
          <a:bodyPr/>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3545619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bwMode="ltGray">
          <a:xfrm>
            <a:off x="1" y="1"/>
            <a:ext cx="12191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609600" y="152400"/>
            <a:ext cx="109728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609600" y="1775192"/>
            <a:ext cx="109728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609600" y="6476999"/>
            <a:ext cx="28448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0DCFCC14-94D5-4C06-81C6-27C09E76EAD0}" type="datetimeFigureOut">
              <a:rPr lang="en-GB" smtClean="0">
                <a:solidFill>
                  <a:prstClr val="white">
                    <a:tint val="95000"/>
                  </a:prstClr>
                </a:solidFill>
              </a:rPr>
              <a:pPr/>
              <a:t>25/02/2021</a:t>
            </a:fld>
            <a:endParaRPr lang="en-GB">
              <a:solidFill>
                <a:prstClr val="white">
                  <a:tint val="95000"/>
                </a:prstClr>
              </a:solidFill>
            </a:endParaRPr>
          </a:p>
        </p:txBody>
      </p:sp>
      <p:sp>
        <p:nvSpPr>
          <p:cNvPr id="5" name="Footer Placeholder 4"/>
          <p:cNvSpPr>
            <a:spLocks noGrp="1"/>
          </p:cNvSpPr>
          <p:nvPr>
            <p:ph type="ftr" sz="quarter" idx="3"/>
          </p:nvPr>
        </p:nvSpPr>
        <p:spPr>
          <a:xfrm>
            <a:off x="3520796" y="6476999"/>
            <a:ext cx="7343625"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GB">
              <a:solidFill>
                <a:prstClr val="white">
                  <a:tint val="95000"/>
                </a:prstClr>
              </a:solidFill>
            </a:endParaRPr>
          </a:p>
        </p:txBody>
      </p:sp>
      <p:sp>
        <p:nvSpPr>
          <p:cNvPr id="6" name="Slide Number Placeholder 5"/>
          <p:cNvSpPr>
            <a:spLocks noGrp="1"/>
          </p:cNvSpPr>
          <p:nvPr>
            <p:ph type="sldNum" sz="quarter" idx="4"/>
          </p:nvPr>
        </p:nvSpPr>
        <p:spPr>
          <a:xfrm>
            <a:off x="10939195" y="6476999"/>
            <a:ext cx="978485"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DC9FD82-6534-4E80-B65F-8ED6A266C66E}" type="slidenum">
              <a:rPr lang="en-GB" smtClean="0">
                <a:solidFill>
                  <a:prstClr val="white">
                    <a:tint val="95000"/>
                  </a:prstClr>
                </a:solidFill>
              </a:rPr>
              <a:pPr/>
              <a:t>‹#›</a:t>
            </a:fld>
            <a:endParaRPr lang="en-GB">
              <a:solidFill>
                <a:prstClr val="white">
                  <a:tint val="95000"/>
                </a:prstClr>
              </a:solidFill>
            </a:endParaRPr>
          </a:p>
        </p:txBody>
      </p:sp>
    </p:spTree>
    <p:extLst>
      <p:ext uri="{BB962C8B-B14F-4D97-AF65-F5344CB8AC3E}">
        <p14:creationId xmlns:p14="http://schemas.microsoft.com/office/powerpoint/2010/main" val="390408119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FC6jFoYm3xs" TargetMode="External"/><Relationship Id="rId2" Type="http://schemas.openxmlformats.org/officeDocument/2006/relationships/hyperlink" Target="https://youtu.be/gdtZv3XROnc" TargetMode="External"/><Relationship Id="rId1" Type="http://schemas.openxmlformats.org/officeDocument/2006/relationships/slideLayout" Target="../slideLayouts/slideLayout2.xml"/><Relationship Id="rId6" Type="http://schemas.openxmlformats.org/officeDocument/2006/relationships/hyperlink" Target="https://youtu.be/ki3GrUkL26g" TargetMode="External"/><Relationship Id="rId5" Type="http://schemas.openxmlformats.org/officeDocument/2006/relationships/hyperlink" Target="https://youtu.be/W7yiZM-SlwI" TargetMode="External"/><Relationship Id="rId4" Type="http://schemas.openxmlformats.org/officeDocument/2006/relationships/hyperlink" Target="https://youtu.be/ha3k_ltsWV4"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2D6CDB-D981-8643-B81F-1570D48DB21E}"/>
              </a:ext>
            </a:extLst>
          </p:cNvPr>
          <p:cNvSpPr>
            <a:spLocks noGrp="1"/>
          </p:cNvSpPr>
          <p:nvPr>
            <p:ph type="title"/>
          </p:nvPr>
        </p:nvSpPr>
        <p:spPr>
          <a:xfrm>
            <a:off x="609600" y="155448"/>
            <a:ext cx="10972800" cy="1252728"/>
          </a:xfrm>
        </p:spPr>
        <p:txBody>
          <a:bodyPr>
            <a:normAutofit/>
          </a:bodyPr>
          <a:lstStyle/>
          <a:p>
            <a:r>
              <a:rPr lang="en-US"/>
              <a:t>German Expressionism cinema</a:t>
            </a:r>
          </a:p>
        </p:txBody>
      </p:sp>
      <p:pic>
        <p:nvPicPr>
          <p:cNvPr id="7" name="Picture 4" descr="100 years ago: Premiere of ′The Cabinet of Dr. Caligari′ | Culture| Arts,  music and lifestyle reporting from Germany | DW | 27.02.2020">
            <a:extLst>
              <a:ext uri="{FF2B5EF4-FFF2-40B4-BE49-F238E27FC236}">
                <a16:creationId xmlns:a16="http://schemas.microsoft.com/office/drawing/2014/main" id="{3DBB3991-A79E-A547-8FBF-2D1936B720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91" r="33351" b="5895"/>
          <a:stretch/>
        </p:blipFill>
        <p:spPr bwMode="auto">
          <a:xfrm>
            <a:off x="826599" y="1929358"/>
            <a:ext cx="4551360" cy="433913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87AADAC-B69A-3E45-B941-B671AB254E6B}"/>
              </a:ext>
            </a:extLst>
          </p:cNvPr>
          <p:cNvSpPr/>
          <p:nvPr/>
        </p:nvSpPr>
        <p:spPr>
          <a:xfrm>
            <a:off x="6592128" y="2267033"/>
            <a:ext cx="4551360" cy="3416320"/>
          </a:xfrm>
          <a:prstGeom prst="rect">
            <a:avLst/>
          </a:prstGeom>
        </p:spPr>
        <p:txBody>
          <a:bodyPr wrap="square">
            <a:spAutoFit/>
          </a:bodyPr>
          <a:lstStyle/>
          <a:p>
            <a:pPr algn="ctr"/>
            <a:r>
              <a:rPr lang="en-GB" sz="2400" dirty="0">
                <a:latin typeface="Helvetica Neue" panose="02000503000000020004" pitchFamily="2" charset="0"/>
              </a:rPr>
              <a:t>German expressionism was an early twentieth century German art movement that emphasized the artist's inner feelings or ideas over replicating reality, and was characterised by simplified shapes, bright colours and gestural marks or brushstrokes.</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3963283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687E5-A335-6945-B962-AFDBC360EF7A}"/>
              </a:ext>
            </a:extLst>
          </p:cNvPr>
          <p:cNvSpPr>
            <a:spLocks noGrp="1"/>
          </p:cNvSpPr>
          <p:nvPr>
            <p:ph type="title"/>
          </p:nvPr>
        </p:nvSpPr>
        <p:spPr/>
        <p:txBody>
          <a:bodyPr/>
          <a:lstStyle/>
          <a:p>
            <a:r>
              <a:rPr lang="en-US"/>
              <a:t>When did it start?</a:t>
            </a:r>
          </a:p>
        </p:txBody>
      </p:sp>
      <p:sp>
        <p:nvSpPr>
          <p:cNvPr id="3" name="Content Placeholder 2">
            <a:extLst>
              <a:ext uri="{FF2B5EF4-FFF2-40B4-BE49-F238E27FC236}">
                <a16:creationId xmlns:a16="http://schemas.microsoft.com/office/drawing/2014/main" id="{52E160F7-2356-2942-AB87-017D496A72F5}"/>
              </a:ext>
            </a:extLst>
          </p:cNvPr>
          <p:cNvSpPr>
            <a:spLocks noGrp="1"/>
          </p:cNvSpPr>
          <p:nvPr>
            <p:ph idx="1"/>
          </p:nvPr>
        </p:nvSpPr>
        <p:spPr/>
        <p:txBody>
          <a:bodyPr vert="horz" lIns="54864" tIns="91440" rIns="91440" bIns="45720" rtlCol="0" anchor="t">
            <a:normAutofit fontScale="92500" lnSpcReduction="20000"/>
          </a:bodyPr>
          <a:lstStyle/>
          <a:p>
            <a:pPr marL="438785"/>
            <a:r>
              <a:rPr lang="en-US"/>
              <a:t>German expressionism started before the first world war and peaked in the 1920s</a:t>
            </a:r>
          </a:p>
          <a:p>
            <a:pPr marL="438785"/>
            <a:r>
              <a:rPr lang="en-US">
                <a:ea typeface="+mn-lt"/>
                <a:cs typeface="+mn-lt"/>
              </a:rPr>
              <a:t>It is said that in the history of films, German expressionism filmed the reality of daily life. The films and the art of the expressionist period represented the gruesome truth that the people of Germany dealt with. The period of expressionism is also called Weimar period in the film history that captured the emotions and sufferings of the broken nation and its people</a:t>
            </a:r>
          </a:p>
          <a:p>
            <a:pPr marL="438785"/>
            <a:r>
              <a:rPr lang="en-US">
                <a:ea typeface="+mn-lt"/>
                <a:cs typeface="+mn-lt"/>
              </a:rPr>
              <a:t>s an extension of Avant-Garde movement, German expressionism started with the influence in art and painting where the “expression” was used as a style to narrate their society.</a:t>
            </a:r>
            <a:endParaRPr lang="en-US"/>
          </a:p>
          <a:p>
            <a:pPr marL="118745" indent="0">
              <a:buNone/>
            </a:pPr>
            <a:endParaRPr lang="en-US"/>
          </a:p>
        </p:txBody>
      </p:sp>
    </p:spTree>
    <p:extLst>
      <p:ext uri="{BB962C8B-B14F-4D97-AF65-F5344CB8AC3E}">
        <p14:creationId xmlns:p14="http://schemas.microsoft.com/office/powerpoint/2010/main" val="4216601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48FAD-87D9-A449-AABF-57196B15588A}"/>
              </a:ext>
            </a:extLst>
          </p:cNvPr>
          <p:cNvSpPr>
            <a:spLocks noGrp="1"/>
          </p:cNvSpPr>
          <p:nvPr>
            <p:ph type="title"/>
          </p:nvPr>
        </p:nvSpPr>
        <p:spPr/>
        <p:txBody>
          <a:bodyPr/>
          <a:lstStyle/>
          <a:p>
            <a:r>
              <a:rPr lang="en-US"/>
              <a:t>Where did it start?</a:t>
            </a:r>
          </a:p>
        </p:txBody>
      </p:sp>
      <p:sp>
        <p:nvSpPr>
          <p:cNvPr id="3" name="Content Placeholder 2">
            <a:extLst>
              <a:ext uri="{FF2B5EF4-FFF2-40B4-BE49-F238E27FC236}">
                <a16:creationId xmlns:a16="http://schemas.microsoft.com/office/drawing/2014/main" id="{69E03A66-CB9A-5A4F-9EFF-B279F861BFDA}"/>
              </a:ext>
            </a:extLst>
          </p:cNvPr>
          <p:cNvSpPr>
            <a:spLocks noGrp="1"/>
          </p:cNvSpPr>
          <p:nvPr>
            <p:ph idx="1"/>
          </p:nvPr>
        </p:nvSpPr>
        <p:spPr>
          <a:xfrm>
            <a:off x="425669" y="1604399"/>
            <a:ext cx="10972800" cy="4625609"/>
          </a:xfrm>
        </p:spPr>
        <p:txBody>
          <a:bodyPr vert="horz" lIns="54864" tIns="91440" rIns="91440" bIns="45720" rtlCol="0" anchor="t">
            <a:normAutofit/>
          </a:bodyPr>
          <a:lstStyle/>
          <a:p>
            <a:pPr marL="438785"/>
            <a:r>
              <a:rPr lang="en-US" b="1">
                <a:ea typeface="+mn-lt"/>
                <a:cs typeface="+mn-lt"/>
              </a:rPr>
              <a:t>German Expressionism</a:t>
            </a:r>
            <a:r>
              <a:rPr lang="en-US">
                <a:ea typeface="+mn-lt"/>
                <a:cs typeface="+mn-lt"/>
              </a:rPr>
              <a:t> is an artistic genre that originated in Europe in the 1920s, and is broadly defined as the rejection of Western conventions, and the depiction of reality that is widely distorted for emotional effect</a:t>
            </a:r>
            <a:endParaRPr lang="en-US"/>
          </a:p>
          <a:p>
            <a:pPr marL="438785"/>
            <a:r>
              <a:rPr lang="en-US">
                <a:ea typeface="+mn-lt"/>
                <a:cs typeface="+mn-lt"/>
              </a:rPr>
              <a:t>The </a:t>
            </a:r>
            <a:r>
              <a:rPr lang="en-US" b="1">
                <a:ea typeface="+mn-lt"/>
                <a:cs typeface="+mn-lt"/>
              </a:rPr>
              <a:t>German Expressionists</a:t>
            </a:r>
            <a:r>
              <a:rPr lang="en-US">
                <a:ea typeface="+mn-lt"/>
                <a:cs typeface="+mn-lt"/>
              </a:rPr>
              <a:t> were artists, writers, and thinkers who were of age in </a:t>
            </a:r>
            <a:r>
              <a:rPr lang="en-US" b="1">
                <a:ea typeface="+mn-lt"/>
                <a:cs typeface="+mn-lt"/>
              </a:rPr>
              <a:t>Germany</a:t>
            </a:r>
            <a:r>
              <a:rPr lang="en-US">
                <a:ea typeface="+mn-lt"/>
                <a:cs typeface="+mn-lt"/>
              </a:rPr>
              <a:t> prior to World War II, and lived during Wilhelm II's reign. </a:t>
            </a:r>
            <a:r>
              <a:rPr lang="en-US" b="1">
                <a:ea typeface="+mn-lt"/>
                <a:cs typeface="+mn-lt"/>
              </a:rPr>
              <a:t>German Expressionism </a:t>
            </a:r>
            <a:r>
              <a:rPr lang="en-US">
                <a:ea typeface="+mn-lt"/>
                <a:cs typeface="+mn-lt"/>
              </a:rPr>
              <a:t>developed as a result of the younger generation's reaction against the bourgeois culture of </a:t>
            </a:r>
            <a:r>
              <a:rPr lang="en-US" b="1">
                <a:ea typeface="+mn-lt"/>
                <a:cs typeface="+mn-lt"/>
              </a:rPr>
              <a:t>Germany</a:t>
            </a:r>
            <a:r>
              <a:rPr lang="en-US">
                <a:ea typeface="+mn-lt"/>
                <a:cs typeface="+mn-lt"/>
              </a:rPr>
              <a:t> during this time period.</a:t>
            </a:r>
            <a:endParaRPr lang="en-US"/>
          </a:p>
          <a:p>
            <a:pPr marL="438785"/>
            <a:endParaRPr lang="en-US"/>
          </a:p>
          <a:p>
            <a:pPr marL="438785"/>
            <a:endParaRPr lang="en-US"/>
          </a:p>
        </p:txBody>
      </p:sp>
    </p:spTree>
    <p:extLst>
      <p:ext uri="{BB962C8B-B14F-4D97-AF65-F5344CB8AC3E}">
        <p14:creationId xmlns:p14="http://schemas.microsoft.com/office/powerpoint/2010/main" val="894927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BE5FB-23D8-D64D-B3B8-6C003C4C7ACD}"/>
              </a:ext>
            </a:extLst>
          </p:cNvPr>
          <p:cNvSpPr>
            <a:spLocks noGrp="1"/>
          </p:cNvSpPr>
          <p:nvPr>
            <p:ph type="title"/>
          </p:nvPr>
        </p:nvSpPr>
        <p:spPr/>
        <p:txBody>
          <a:bodyPr/>
          <a:lstStyle/>
          <a:p>
            <a:r>
              <a:rPr lang="en-US"/>
              <a:t>How did it start?</a:t>
            </a:r>
          </a:p>
        </p:txBody>
      </p:sp>
      <p:sp>
        <p:nvSpPr>
          <p:cNvPr id="3" name="Content Placeholder 2">
            <a:extLst>
              <a:ext uri="{FF2B5EF4-FFF2-40B4-BE49-F238E27FC236}">
                <a16:creationId xmlns:a16="http://schemas.microsoft.com/office/drawing/2014/main" id="{50CBB8A6-EFDF-8940-8ECE-C3A068A70020}"/>
              </a:ext>
            </a:extLst>
          </p:cNvPr>
          <p:cNvSpPr>
            <a:spLocks noGrp="1"/>
          </p:cNvSpPr>
          <p:nvPr>
            <p:ph idx="1"/>
          </p:nvPr>
        </p:nvSpPr>
        <p:spPr/>
        <p:txBody>
          <a:bodyPr vert="horz" lIns="54864" tIns="91440" rIns="91440" bIns="45720" rtlCol="0" anchor="t">
            <a:normAutofit fontScale="92500" lnSpcReduction="20000"/>
          </a:bodyPr>
          <a:lstStyle/>
          <a:p>
            <a:pPr marL="438785"/>
            <a:r>
              <a:rPr lang="en-US">
                <a:ea typeface="+mn-lt"/>
                <a:cs typeface="+mn-lt"/>
              </a:rPr>
              <a:t>German Expressionism developed as a result of the younger generation’s reaction against the bourgeois culture of Germany during this time period.</a:t>
            </a:r>
          </a:p>
          <a:p>
            <a:pPr marL="438785"/>
            <a:r>
              <a:rPr lang="en-US">
                <a:ea typeface="+mn-lt"/>
                <a:cs typeface="+mn-lt"/>
              </a:rPr>
              <a:t>The German Expressionist movement was initially confined to Germany due to the isolation the country experienced during World War I. In 1916, the government had banned foreign films. The demand from theaters to generate films led to an increase in domestic film production from 24 films in 1914 to 130 films in 1918. With inflation also on the rise, Germans were attending films more freely because they knew that their money's value was constantly diminishing.</a:t>
            </a:r>
          </a:p>
          <a:p>
            <a:pPr marL="438785"/>
            <a:endParaRPr lang="en-US">
              <a:ea typeface="+mn-lt"/>
              <a:cs typeface="+mn-lt"/>
            </a:endParaRPr>
          </a:p>
        </p:txBody>
      </p:sp>
    </p:spTree>
    <p:extLst>
      <p:ext uri="{BB962C8B-B14F-4D97-AF65-F5344CB8AC3E}">
        <p14:creationId xmlns:p14="http://schemas.microsoft.com/office/powerpoint/2010/main" val="3474954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A4CD2-AF0D-6F46-9AEC-90CE7FD430F0}"/>
              </a:ext>
            </a:extLst>
          </p:cNvPr>
          <p:cNvSpPr>
            <a:spLocks noGrp="1"/>
          </p:cNvSpPr>
          <p:nvPr>
            <p:ph type="title"/>
          </p:nvPr>
        </p:nvSpPr>
        <p:spPr/>
        <p:txBody>
          <a:bodyPr/>
          <a:lstStyle/>
          <a:p>
            <a:r>
              <a:rPr lang="en-US"/>
              <a:t>Key films from this era</a:t>
            </a:r>
          </a:p>
        </p:txBody>
      </p:sp>
      <p:sp>
        <p:nvSpPr>
          <p:cNvPr id="3" name="Content Placeholder 2">
            <a:extLst>
              <a:ext uri="{FF2B5EF4-FFF2-40B4-BE49-F238E27FC236}">
                <a16:creationId xmlns:a16="http://schemas.microsoft.com/office/drawing/2014/main" id="{4493A01E-AB92-6C4C-8E9D-DAFC55E1FFE5}"/>
              </a:ext>
            </a:extLst>
          </p:cNvPr>
          <p:cNvSpPr>
            <a:spLocks noGrp="1"/>
          </p:cNvSpPr>
          <p:nvPr>
            <p:ph idx="1"/>
          </p:nvPr>
        </p:nvSpPr>
        <p:spPr/>
        <p:txBody>
          <a:bodyPr vert="horz" lIns="54864" tIns="91440" rIns="91440" bIns="45720" rtlCol="0" anchor="t">
            <a:normAutofit lnSpcReduction="10000"/>
          </a:bodyPr>
          <a:lstStyle/>
          <a:p>
            <a:pPr marL="438785"/>
            <a:r>
              <a:rPr lang="en-US"/>
              <a:t>The Cabinet of Dr. Caligari (1920)- </a:t>
            </a:r>
            <a:r>
              <a:rPr lang="en-US">
                <a:ea typeface="+mn-lt"/>
                <a:cs typeface="+mn-lt"/>
              </a:rPr>
              <a:t>he Cabinet of Dr. Caligari is justly famed for the skewed, anxiety-inducing angles of its painted backdrops, and for the nightmarish tension of its macabre storyline.</a:t>
            </a:r>
            <a:endParaRPr lang="en-US"/>
          </a:p>
          <a:p>
            <a:pPr marL="438785"/>
            <a:r>
              <a:rPr lang="en-US"/>
              <a:t>Nosferatu (1922)- </a:t>
            </a:r>
            <a:r>
              <a:rPr lang="en-US">
                <a:ea typeface="+mn-lt"/>
                <a:cs typeface="+mn-lt"/>
              </a:rPr>
              <a:t>Nosferatu makes extensive use of real-world locations, rather than recreating its world solely within a studio.</a:t>
            </a:r>
            <a:endParaRPr lang="en-US"/>
          </a:p>
          <a:p>
            <a:pPr marL="438785"/>
            <a:r>
              <a:rPr lang="en-US"/>
              <a:t>Variety (1925)- </a:t>
            </a:r>
            <a:r>
              <a:rPr lang="en-US">
                <a:ea typeface="+mn-lt"/>
                <a:cs typeface="+mn-lt"/>
              </a:rPr>
              <a:t>Variety is a melodrama with Expressionist touches, far removed from the Grand Guignol flavoring of the Expressionist horror cycle. </a:t>
            </a:r>
            <a:endParaRPr lang="en-US"/>
          </a:p>
          <a:p>
            <a:pPr marL="438785"/>
            <a:endParaRPr lang="en-US"/>
          </a:p>
          <a:p>
            <a:pPr marL="438785"/>
            <a:endParaRPr lang="en-US"/>
          </a:p>
          <a:p>
            <a:pPr marL="118745" indent="0">
              <a:buNone/>
            </a:pPr>
            <a:endParaRPr lang="en-US"/>
          </a:p>
        </p:txBody>
      </p:sp>
    </p:spTree>
    <p:extLst>
      <p:ext uri="{BB962C8B-B14F-4D97-AF65-F5344CB8AC3E}">
        <p14:creationId xmlns:p14="http://schemas.microsoft.com/office/powerpoint/2010/main" val="2826710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408C7-7C67-2C4E-A356-4EB5959F9869}"/>
              </a:ext>
            </a:extLst>
          </p:cNvPr>
          <p:cNvSpPr>
            <a:spLocks noGrp="1"/>
          </p:cNvSpPr>
          <p:nvPr>
            <p:ph type="title"/>
          </p:nvPr>
        </p:nvSpPr>
        <p:spPr/>
        <p:txBody>
          <a:bodyPr/>
          <a:lstStyle/>
          <a:p>
            <a:r>
              <a:rPr lang="en-US"/>
              <a:t>Video clips from key films from the era</a:t>
            </a:r>
          </a:p>
        </p:txBody>
      </p:sp>
      <p:sp>
        <p:nvSpPr>
          <p:cNvPr id="3" name="Content Placeholder 2">
            <a:extLst>
              <a:ext uri="{FF2B5EF4-FFF2-40B4-BE49-F238E27FC236}">
                <a16:creationId xmlns:a16="http://schemas.microsoft.com/office/drawing/2014/main" id="{BD431E35-5D49-0144-A0B9-C1CABF17CE92}"/>
              </a:ext>
            </a:extLst>
          </p:cNvPr>
          <p:cNvSpPr>
            <a:spLocks noGrp="1"/>
          </p:cNvSpPr>
          <p:nvPr>
            <p:ph idx="1"/>
          </p:nvPr>
        </p:nvSpPr>
        <p:spPr/>
        <p:txBody>
          <a:bodyPr vert="horz" lIns="54864" tIns="91440" rIns="91440" bIns="45720" rtlCol="0" anchor="t">
            <a:normAutofit/>
          </a:bodyPr>
          <a:lstStyle/>
          <a:p>
            <a:pPr marL="438785"/>
            <a:r>
              <a:rPr lang="en-US" i="1"/>
              <a:t>Metropolis</a:t>
            </a:r>
            <a:r>
              <a:rPr lang="en-US"/>
              <a:t> (1927) trailer - </a:t>
            </a:r>
            <a:r>
              <a:rPr lang="en-US">
                <a:ea typeface="+mn-lt"/>
                <a:cs typeface="+mn-lt"/>
                <a:hlinkClick r:id="rId2"/>
              </a:rPr>
              <a:t>https://youtu.be/gdtZv3XROnc</a:t>
            </a:r>
            <a:endParaRPr lang="en-US">
              <a:ea typeface="+mn-lt"/>
              <a:cs typeface="+mn-lt"/>
            </a:endParaRPr>
          </a:p>
          <a:p>
            <a:pPr marL="438785"/>
            <a:r>
              <a:rPr lang="en-US" i="1"/>
              <a:t>Nosferatu </a:t>
            </a:r>
            <a:r>
              <a:rPr lang="en-US"/>
              <a:t>(1922)</a:t>
            </a:r>
            <a:r>
              <a:rPr lang="en-US" i="1"/>
              <a:t> - </a:t>
            </a:r>
            <a:r>
              <a:rPr lang="en-US">
                <a:ea typeface="+mn-lt"/>
                <a:cs typeface="+mn-lt"/>
                <a:hlinkClick r:id="rId3"/>
              </a:rPr>
              <a:t>https://youtu.be/FC6jFoYm3xs</a:t>
            </a:r>
          </a:p>
          <a:p>
            <a:pPr marL="438785"/>
            <a:r>
              <a:rPr lang="en-US" i="1">
                <a:ea typeface="+mn-lt"/>
                <a:cs typeface="+mn-lt"/>
              </a:rPr>
              <a:t>Faust </a:t>
            </a:r>
            <a:r>
              <a:rPr lang="en-US">
                <a:ea typeface="+mn-lt"/>
                <a:cs typeface="+mn-lt"/>
              </a:rPr>
              <a:t>(1926) - </a:t>
            </a:r>
            <a:r>
              <a:rPr lang="en-US">
                <a:ea typeface="+mn-lt"/>
                <a:cs typeface="+mn-lt"/>
                <a:hlinkClick r:id="rId4"/>
              </a:rPr>
              <a:t>https://youtu.be/ha3k_ltsWV4</a:t>
            </a:r>
          </a:p>
          <a:p>
            <a:pPr marL="438785"/>
            <a:r>
              <a:rPr lang="en-US" i="1">
                <a:ea typeface="+mn-lt"/>
                <a:cs typeface="+mn-lt"/>
              </a:rPr>
              <a:t>The Last Laugh</a:t>
            </a:r>
            <a:r>
              <a:rPr lang="en-US">
                <a:ea typeface="+mn-lt"/>
                <a:cs typeface="+mn-lt"/>
              </a:rPr>
              <a:t> (1924) - </a:t>
            </a:r>
            <a:r>
              <a:rPr lang="en-US">
                <a:ea typeface="+mn-lt"/>
                <a:cs typeface="+mn-lt"/>
                <a:hlinkClick r:id="rId5"/>
              </a:rPr>
              <a:t>https://youtu.be/W7yiZM-SlwI</a:t>
            </a:r>
          </a:p>
          <a:p>
            <a:pPr marL="438785"/>
            <a:r>
              <a:rPr lang="en-US" i="1">
                <a:ea typeface="+mn-lt"/>
                <a:cs typeface="+mn-lt"/>
              </a:rPr>
              <a:t>Warning Shadows</a:t>
            </a:r>
            <a:r>
              <a:rPr lang="en-US">
                <a:ea typeface="+mn-lt"/>
                <a:cs typeface="+mn-lt"/>
              </a:rPr>
              <a:t> (1923) - </a:t>
            </a:r>
            <a:r>
              <a:rPr lang="en-US">
                <a:ea typeface="+mn-lt"/>
                <a:cs typeface="+mn-lt"/>
                <a:hlinkClick r:id="rId6"/>
              </a:rPr>
              <a:t>https://youtu.be/ki3GrUkL26g</a:t>
            </a:r>
          </a:p>
        </p:txBody>
      </p:sp>
    </p:spTree>
    <p:extLst>
      <p:ext uri="{BB962C8B-B14F-4D97-AF65-F5344CB8AC3E}">
        <p14:creationId xmlns:p14="http://schemas.microsoft.com/office/powerpoint/2010/main" val="2115091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B44F0-4B4E-3942-926F-E026EC70AA37}"/>
              </a:ext>
            </a:extLst>
          </p:cNvPr>
          <p:cNvSpPr>
            <a:spLocks noGrp="1"/>
          </p:cNvSpPr>
          <p:nvPr>
            <p:ph type="title"/>
          </p:nvPr>
        </p:nvSpPr>
        <p:spPr/>
        <p:txBody>
          <a:bodyPr>
            <a:normAutofit/>
          </a:bodyPr>
          <a:lstStyle/>
          <a:p>
            <a:r>
              <a:rPr lang="en-US"/>
              <a:t>Key film directors from the era</a:t>
            </a:r>
          </a:p>
        </p:txBody>
      </p:sp>
      <p:sp>
        <p:nvSpPr>
          <p:cNvPr id="3" name="Content Placeholder 2">
            <a:extLst>
              <a:ext uri="{FF2B5EF4-FFF2-40B4-BE49-F238E27FC236}">
                <a16:creationId xmlns:a16="http://schemas.microsoft.com/office/drawing/2014/main" id="{15ACE1E7-619E-6B46-AFAE-118374DA175A}"/>
              </a:ext>
            </a:extLst>
          </p:cNvPr>
          <p:cNvSpPr>
            <a:spLocks noGrp="1"/>
          </p:cNvSpPr>
          <p:nvPr>
            <p:ph idx="1"/>
          </p:nvPr>
        </p:nvSpPr>
        <p:spPr/>
        <p:txBody>
          <a:bodyPr vert="horz" lIns="54864" tIns="91440" rIns="91440" bIns="45720" rtlCol="0" anchor="t">
            <a:normAutofit/>
          </a:bodyPr>
          <a:lstStyle/>
          <a:p>
            <a:pPr marL="438785"/>
            <a:r>
              <a:rPr lang="en-US"/>
              <a:t>Robert Reinert (</a:t>
            </a:r>
            <a:r>
              <a:rPr lang="en-US" i="1"/>
              <a:t>Nerves</a:t>
            </a:r>
            <a:r>
              <a:rPr lang="en-US"/>
              <a:t>, 1919)</a:t>
            </a:r>
          </a:p>
          <a:p>
            <a:pPr marL="438785"/>
            <a:r>
              <a:rPr lang="en-US"/>
              <a:t>Fritz Lang (</a:t>
            </a:r>
            <a:r>
              <a:rPr lang="en-US" i="1"/>
              <a:t>Metropolis</a:t>
            </a:r>
            <a:r>
              <a:rPr lang="en-US"/>
              <a:t>, 1927)</a:t>
            </a:r>
          </a:p>
          <a:p>
            <a:pPr marL="438785"/>
            <a:r>
              <a:rPr lang="en-US"/>
              <a:t>Lupu Pick</a:t>
            </a:r>
          </a:p>
          <a:p>
            <a:pPr marL="438785"/>
            <a:r>
              <a:rPr lang="en-US"/>
              <a:t>Hans </a:t>
            </a:r>
            <a:r>
              <a:rPr lang="en-US" err="1"/>
              <a:t>Werckmeister</a:t>
            </a:r>
          </a:p>
          <a:p>
            <a:pPr marL="438785"/>
            <a:r>
              <a:rPr lang="en-US"/>
              <a:t>Robert Weine</a:t>
            </a:r>
          </a:p>
          <a:p>
            <a:pPr marL="438785"/>
            <a:r>
              <a:rPr lang="en-US"/>
              <a:t>Karl Heinz Martin</a:t>
            </a:r>
          </a:p>
          <a:p>
            <a:pPr marL="438785"/>
            <a:endParaRPr lang="en-US"/>
          </a:p>
          <a:p>
            <a:pPr marL="438785"/>
            <a:endParaRPr lang="en-US"/>
          </a:p>
        </p:txBody>
      </p:sp>
    </p:spTree>
    <p:extLst>
      <p:ext uri="{BB962C8B-B14F-4D97-AF65-F5344CB8AC3E}">
        <p14:creationId xmlns:p14="http://schemas.microsoft.com/office/powerpoint/2010/main" val="1651934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0C03C-6992-7744-8B77-1A3EA94641F0}"/>
              </a:ext>
            </a:extLst>
          </p:cNvPr>
          <p:cNvSpPr>
            <a:spLocks noGrp="1"/>
          </p:cNvSpPr>
          <p:nvPr>
            <p:ph type="title"/>
          </p:nvPr>
        </p:nvSpPr>
        <p:spPr/>
        <p:txBody>
          <a:bodyPr/>
          <a:lstStyle/>
          <a:p>
            <a:r>
              <a:rPr lang="en-US"/>
              <a:t>Who were the biggest ‘stars’ of the era?</a:t>
            </a:r>
          </a:p>
        </p:txBody>
      </p:sp>
      <p:sp>
        <p:nvSpPr>
          <p:cNvPr id="3" name="Content Placeholder 2">
            <a:extLst>
              <a:ext uri="{FF2B5EF4-FFF2-40B4-BE49-F238E27FC236}">
                <a16:creationId xmlns:a16="http://schemas.microsoft.com/office/drawing/2014/main" id="{215D440E-A019-C641-9D62-FA1A78AFC8A2}"/>
              </a:ext>
            </a:extLst>
          </p:cNvPr>
          <p:cNvSpPr>
            <a:spLocks noGrp="1"/>
          </p:cNvSpPr>
          <p:nvPr>
            <p:ph idx="1"/>
          </p:nvPr>
        </p:nvSpPr>
        <p:spPr/>
        <p:txBody>
          <a:bodyPr vert="horz" lIns="54864" tIns="91440" rIns="91440" bIns="45720" rtlCol="0" anchor="t">
            <a:normAutofit/>
          </a:bodyPr>
          <a:lstStyle/>
          <a:p>
            <a:pPr marL="438785"/>
            <a:r>
              <a:rPr lang="en-US"/>
              <a:t>F.W. Mumau</a:t>
            </a:r>
          </a:p>
          <a:p>
            <a:pPr marL="438785"/>
            <a:r>
              <a:rPr lang="en-US"/>
              <a:t>Fritz Langt</a:t>
            </a:r>
          </a:p>
          <a:p>
            <a:pPr marL="438785"/>
            <a:r>
              <a:rPr lang="en-US"/>
              <a:t>Robert Wiene</a:t>
            </a:r>
          </a:p>
          <a:p>
            <a:pPr marL="438785"/>
            <a:r>
              <a:rPr lang="en-US"/>
              <a:t>Paul Wegner</a:t>
            </a:r>
          </a:p>
          <a:p>
            <a:pPr marL="438785"/>
            <a:r>
              <a:rPr lang="en-US"/>
              <a:t>Paul Leni</a:t>
            </a:r>
          </a:p>
          <a:p>
            <a:pPr marL="438785"/>
            <a:r>
              <a:rPr lang="en-US"/>
              <a:t>Georg Kaiser</a:t>
            </a:r>
          </a:p>
          <a:p>
            <a:pPr marL="438785"/>
            <a:r>
              <a:rPr lang="en-US"/>
              <a:t>Erich Pommer</a:t>
            </a:r>
          </a:p>
          <a:p>
            <a:pPr marL="438785"/>
            <a:endParaRPr lang="en-US"/>
          </a:p>
        </p:txBody>
      </p:sp>
    </p:spTree>
    <p:extLst>
      <p:ext uri="{BB962C8B-B14F-4D97-AF65-F5344CB8AC3E}">
        <p14:creationId xmlns:p14="http://schemas.microsoft.com/office/powerpoint/2010/main" val="4285707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047AA-C10F-8540-A820-8C87C8A25D75}"/>
              </a:ext>
            </a:extLst>
          </p:cNvPr>
          <p:cNvSpPr>
            <a:spLocks noGrp="1"/>
          </p:cNvSpPr>
          <p:nvPr>
            <p:ph type="title"/>
          </p:nvPr>
        </p:nvSpPr>
        <p:spPr/>
        <p:txBody>
          <a:bodyPr/>
          <a:lstStyle/>
          <a:p>
            <a:r>
              <a:rPr lang="en-US"/>
              <a:t>Which genres were the most popular?</a:t>
            </a:r>
          </a:p>
        </p:txBody>
      </p:sp>
      <p:sp>
        <p:nvSpPr>
          <p:cNvPr id="3" name="Content Placeholder 2">
            <a:extLst>
              <a:ext uri="{FF2B5EF4-FFF2-40B4-BE49-F238E27FC236}">
                <a16:creationId xmlns:a16="http://schemas.microsoft.com/office/drawing/2014/main" id="{93315729-A7CC-104B-9D3B-176E5A29D794}"/>
              </a:ext>
            </a:extLst>
          </p:cNvPr>
          <p:cNvSpPr>
            <a:spLocks noGrp="1"/>
          </p:cNvSpPr>
          <p:nvPr>
            <p:ph idx="1"/>
          </p:nvPr>
        </p:nvSpPr>
        <p:spPr/>
        <p:txBody>
          <a:bodyPr vert="horz" lIns="54864" tIns="91440" rIns="91440" bIns="45720" rtlCol="0" anchor="t">
            <a:normAutofit/>
          </a:bodyPr>
          <a:lstStyle/>
          <a:p>
            <a:pPr marL="438785"/>
            <a:r>
              <a:rPr lang="en-US" dirty="0"/>
              <a:t>Surrealism</a:t>
            </a:r>
          </a:p>
          <a:p>
            <a:pPr marL="438785"/>
            <a:r>
              <a:rPr lang="en-US" dirty="0"/>
              <a:t>Symbolism</a:t>
            </a:r>
          </a:p>
          <a:p>
            <a:pPr marL="438785"/>
            <a:r>
              <a:rPr lang="en-US" dirty="0"/>
              <a:t>Abstract Art</a:t>
            </a:r>
          </a:p>
          <a:p>
            <a:pPr marL="438785"/>
            <a:r>
              <a:rPr lang="en-US" dirty="0"/>
              <a:t>Science Fiction</a:t>
            </a:r>
          </a:p>
          <a:p>
            <a:pPr marL="438785"/>
            <a:r>
              <a:rPr lang="en-US" dirty="0"/>
              <a:t>Horror</a:t>
            </a:r>
          </a:p>
          <a:p>
            <a:pPr marL="438785"/>
            <a:r>
              <a:rPr lang="en-US" dirty="0"/>
              <a:t>Inner Conflict</a:t>
            </a:r>
          </a:p>
          <a:p>
            <a:pPr marL="438785"/>
            <a:r>
              <a:rPr lang="en-US" dirty="0"/>
              <a:t>Psychological</a:t>
            </a:r>
          </a:p>
          <a:p>
            <a:pPr marL="438785"/>
            <a:r>
              <a:rPr lang="en-US" dirty="0"/>
              <a:t>Distortion of reality </a:t>
            </a:r>
          </a:p>
        </p:txBody>
      </p:sp>
    </p:spTree>
    <p:extLst>
      <p:ext uri="{BB962C8B-B14F-4D97-AF65-F5344CB8AC3E}">
        <p14:creationId xmlns:p14="http://schemas.microsoft.com/office/powerpoint/2010/main" val="3670792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EC8AA-8622-D044-A96C-AAE333F388A5}"/>
              </a:ext>
            </a:extLst>
          </p:cNvPr>
          <p:cNvSpPr>
            <a:spLocks noGrp="1"/>
          </p:cNvSpPr>
          <p:nvPr>
            <p:ph type="title"/>
          </p:nvPr>
        </p:nvSpPr>
        <p:spPr/>
        <p:txBody>
          <a:bodyPr>
            <a:normAutofit fontScale="90000"/>
          </a:bodyPr>
          <a:lstStyle/>
          <a:p>
            <a:r>
              <a:rPr lang="en-US"/>
              <a:t>What film styles/techniques did this era create? </a:t>
            </a:r>
          </a:p>
        </p:txBody>
      </p:sp>
      <p:sp>
        <p:nvSpPr>
          <p:cNvPr id="3" name="Content Placeholder 2">
            <a:extLst>
              <a:ext uri="{FF2B5EF4-FFF2-40B4-BE49-F238E27FC236}">
                <a16:creationId xmlns:a16="http://schemas.microsoft.com/office/drawing/2014/main" id="{ADAC6548-7763-2741-9D62-2E508FF0E7D7}"/>
              </a:ext>
            </a:extLst>
          </p:cNvPr>
          <p:cNvSpPr>
            <a:spLocks noGrp="1"/>
          </p:cNvSpPr>
          <p:nvPr>
            <p:ph idx="1"/>
          </p:nvPr>
        </p:nvSpPr>
        <p:spPr/>
        <p:txBody>
          <a:bodyPr>
            <a:normAutofit fontScale="70000" lnSpcReduction="20000"/>
          </a:bodyPr>
          <a:lstStyle/>
          <a:p>
            <a:r>
              <a:rPr lang="en-GB" dirty="0"/>
              <a:t>Expressionism used mise-</a:t>
            </a:r>
            <a:r>
              <a:rPr lang="en-GB" dirty="0" err="1"/>
              <a:t>en</a:t>
            </a:r>
            <a:r>
              <a:rPr lang="en-GB" dirty="0"/>
              <a:t>-scene and heavy atmosphere</a:t>
            </a:r>
          </a:p>
          <a:p>
            <a:r>
              <a:rPr lang="en-GB" dirty="0"/>
              <a:t>Long shadow effects</a:t>
            </a:r>
          </a:p>
          <a:p>
            <a:r>
              <a:rPr lang="en-GB" dirty="0"/>
              <a:t>Artificial sets with realistic details</a:t>
            </a:r>
          </a:p>
          <a:p>
            <a:r>
              <a:rPr lang="en-GB" dirty="0"/>
              <a:t>The details in the sets bring forth the emotional, that stirs audience mind</a:t>
            </a:r>
          </a:p>
          <a:p>
            <a:r>
              <a:rPr lang="en-GB" dirty="0"/>
              <a:t>Camera set in unexpected angles gives audience a different perception</a:t>
            </a:r>
          </a:p>
          <a:p>
            <a:r>
              <a:rPr lang="en-GB" dirty="0"/>
              <a:t>Aims in evoking mystery, hallucinations and extreme emotional stress</a:t>
            </a:r>
          </a:p>
          <a:p>
            <a:r>
              <a:rPr lang="en-GB" dirty="0"/>
              <a:t>Slow pace than other regular movies</a:t>
            </a:r>
          </a:p>
          <a:p>
            <a:r>
              <a:rPr lang="en-GB" dirty="0"/>
              <a:t>High angles.</a:t>
            </a:r>
          </a:p>
          <a:p>
            <a:r>
              <a:rPr lang="en-GB" dirty="0"/>
              <a:t>Deep shadows/chiaroscuro lighting.</a:t>
            </a:r>
          </a:p>
          <a:p>
            <a:r>
              <a:rPr lang="en-GB" dirty="0"/>
              <a:t>Extreme camera tilting.</a:t>
            </a:r>
          </a:p>
          <a:p>
            <a:r>
              <a:rPr lang="en-GB" dirty="0"/>
              <a:t>Impossible sets.</a:t>
            </a:r>
          </a:p>
          <a:p>
            <a:r>
              <a:rPr lang="en-GB" dirty="0"/>
              <a:t>The films made were surreal, distorted with heavy shadows to make the story look gloomy and depressing</a:t>
            </a:r>
          </a:p>
          <a:p>
            <a:r>
              <a:rPr lang="en-GB" dirty="0"/>
              <a:t>Film makers deliberately distorted everything within the frame so it was all designed to look deliberately artificial and throw you off balance. This highly subjective cinematic sensibility</a:t>
            </a:r>
          </a:p>
          <a:p>
            <a:endParaRPr lang="en-US" dirty="0"/>
          </a:p>
        </p:txBody>
      </p:sp>
    </p:spTree>
    <p:extLst>
      <p:ext uri="{BB962C8B-B14F-4D97-AF65-F5344CB8AC3E}">
        <p14:creationId xmlns:p14="http://schemas.microsoft.com/office/powerpoint/2010/main" val="2373742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8CB25-3A4D-B84F-AC6B-7FEAA3912F2C}"/>
              </a:ext>
            </a:extLst>
          </p:cNvPr>
          <p:cNvSpPr>
            <a:spLocks noGrp="1"/>
          </p:cNvSpPr>
          <p:nvPr>
            <p:ph type="title"/>
          </p:nvPr>
        </p:nvSpPr>
        <p:spPr/>
        <p:txBody>
          <a:bodyPr>
            <a:normAutofit fontScale="90000"/>
          </a:bodyPr>
          <a:lstStyle/>
          <a:p>
            <a:r>
              <a:rPr lang="en-US" dirty="0"/>
              <a:t>What are the biggest box office successes of the era?- Top 10</a:t>
            </a:r>
          </a:p>
        </p:txBody>
      </p:sp>
      <p:sp>
        <p:nvSpPr>
          <p:cNvPr id="3" name="Content Placeholder 2">
            <a:extLst>
              <a:ext uri="{FF2B5EF4-FFF2-40B4-BE49-F238E27FC236}">
                <a16:creationId xmlns:a16="http://schemas.microsoft.com/office/drawing/2014/main" id="{5A9C192B-477B-264D-A736-826B3C134C35}"/>
              </a:ext>
            </a:extLst>
          </p:cNvPr>
          <p:cNvSpPr>
            <a:spLocks noGrp="1"/>
          </p:cNvSpPr>
          <p:nvPr>
            <p:ph idx="1"/>
          </p:nvPr>
        </p:nvSpPr>
        <p:spPr/>
        <p:txBody>
          <a:bodyPr>
            <a:normAutofit fontScale="92500" lnSpcReduction="10000"/>
          </a:bodyPr>
          <a:lstStyle/>
          <a:p>
            <a:pPr marL="633222" indent="-514350">
              <a:buFont typeface="+mj-lt"/>
              <a:buAutoNum type="arabicPeriod"/>
            </a:pPr>
            <a:r>
              <a:rPr lang="en-GB" i="1" dirty="0"/>
              <a:t>Ben-</a:t>
            </a:r>
            <a:r>
              <a:rPr lang="en-GB" i="1" dirty="0" err="1"/>
              <a:t>Hur</a:t>
            </a:r>
            <a:r>
              <a:rPr lang="en-GB" i="1" dirty="0"/>
              <a:t>: A Tale of the Christ (1925)</a:t>
            </a:r>
          </a:p>
          <a:p>
            <a:pPr marL="633222" indent="-514350">
              <a:buFont typeface="+mj-lt"/>
              <a:buAutoNum type="arabicPeriod"/>
            </a:pPr>
            <a:r>
              <a:rPr lang="en-GB" i="1" dirty="0"/>
              <a:t>The Big Parade (1925)</a:t>
            </a:r>
          </a:p>
          <a:p>
            <a:pPr marL="633222" indent="-514350">
              <a:buFont typeface="+mj-lt"/>
              <a:buAutoNum type="arabicPeriod"/>
            </a:pPr>
            <a:r>
              <a:rPr lang="en-GB" i="1" dirty="0"/>
              <a:t>The Singing Fool (1928)</a:t>
            </a:r>
          </a:p>
          <a:p>
            <a:pPr marL="633222" indent="-514350">
              <a:buFont typeface="+mj-lt"/>
              <a:buAutoNum type="arabicPeriod"/>
            </a:pPr>
            <a:r>
              <a:rPr lang="en-GB" i="1" dirty="0"/>
              <a:t>The Birth of a Nation (1915)</a:t>
            </a:r>
          </a:p>
          <a:p>
            <a:pPr marL="633222" indent="-514350">
              <a:buFont typeface="+mj-lt"/>
              <a:buAutoNum type="arabicPeriod"/>
            </a:pPr>
            <a:r>
              <a:rPr lang="en-GB" i="1" dirty="0"/>
              <a:t>Napoleon (1927, Fr.) (aka Napoléon vu par Abel </a:t>
            </a:r>
            <a:r>
              <a:rPr lang="en-GB" i="1" dirty="0" err="1"/>
              <a:t>Gance</a:t>
            </a:r>
            <a:r>
              <a:rPr lang="en-GB" i="1" dirty="0"/>
              <a:t>) </a:t>
            </a:r>
            <a:endParaRPr lang="en-GB" dirty="0"/>
          </a:p>
          <a:p>
            <a:pPr marL="633222" indent="-514350">
              <a:buFont typeface="+mj-lt"/>
              <a:buAutoNum type="arabicPeriod"/>
            </a:pPr>
            <a:r>
              <a:rPr lang="en-GB" i="1" dirty="0"/>
              <a:t>The Four Horsemen of the Apocalypse (1921) </a:t>
            </a:r>
            <a:endParaRPr lang="en-GB" dirty="0"/>
          </a:p>
          <a:p>
            <a:pPr marL="633222" indent="-514350">
              <a:buFont typeface="+mj-lt"/>
              <a:buAutoNum type="arabicPeriod"/>
            </a:pPr>
            <a:r>
              <a:rPr lang="en-GB" i="1" dirty="0"/>
              <a:t>Something to Think About (1920)</a:t>
            </a:r>
            <a:endParaRPr lang="en-GB" dirty="0"/>
          </a:p>
          <a:p>
            <a:pPr marL="633222" indent="-514350">
              <a:buFont typeface="+mj-lt"/>
              <a:buAutoNum type="arabicPeriod"/>
            </a:pPr>
            <a:r>
              <a:rPr lang="en-GB" i="1" dirty="0"/>
              <a:t>Twenty Thousand Leagues Under the Sea (1916) </a:t>
            </a:r>
            <a:endParaRPr lang="en-GB" dirty="0"/>
          </a:p>
          <a:p>
            <a:pPr marL="633222" indent="-514350">
              <a:buFont typeface="+mj-lt"/>
              <a:buAutoNum type="arabicPeriod"/>
            </a:pPr>
            <a:r>
              <a:rPr lang="en-GB" i="1" dirty="0"/>
              <a:t>Mickey (1918) </a:t>
            </a:r>
            <a:endParaRPr lang="en-GB" dirty="0"/>
          </a:p>
          <a:p>
            <a:pPr marL="633222" indent="-514350">
              <a:buFont typeface="+mj-lt"/>
              <a:buAutoNum type="arabicPeriod"/>
            </a:pPr>
            <a:r>
              <a:rPr lang="en-GB" i="1" dirty="0"/>
              <a:t>The Covered Wagon (1923)</a:t>
            </a:r>
            <a:endParaRPr lang="en-GB" dirty="0"/>
          </a:p>
          <a:p>
            <a:endParaRPr lang="en-GB" dirty="0"/>
          </a:p>
          <a:p>
            <a:endParaRPr lang="en-GB" dirty="0"/>
          </a:p>
          <a:p>
            <a:endParaRPr lang="en-US" dirty="0"/>
          </a:p>
        </p:txBody>
      </p:sp>
    </p:spTree>
    <p:extLst>
      <p:ext uri="{BB962C8B-B14F-4D97-AF65-F5344CB8AC3E}">
        <p14:creationId xmlns:p14="http://schemas.microsoft.com/office/powerpoint/2010/main" val="758784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B2A7C-091F-7942-A63C-FC2F09868333}"/>
              </a:ext>
            </a:extLst>
          </p:cNvPr>
          <p:cNvSpPr>
            <a:spLocks noGrp="1"/>
          </p:cNvSpPr>
          <p:nvPr>
            <p:ph type="title"/>
          </p:nvPr>
        </p:nvSpPr>
        <p:spPr/>
        <p:txBody>
          <a:bodyPr>
            <a:normAutofit fontScale="90000"/>
          </a:bodyPr>
          <a:lstStyle/>
          <a:p>
            <a:r>
              <a:rPr lang="en-US" dirty="0"/>
              <a:t>Why did the silent part of this era end? What was the first ‘talkie’ in this movement? </a:t>
            </a:r>
          </a:p>
        </p:txBody>
      </p:sp>
      <p:sp>
        <p:nvSpPr>
          <p:cNvPr id="3" name="Content Placeholder 2">
            <a:extLst>
              <a:ext uri="{FF2B5EF4-FFF2-40B4-BE49-F238E27FC236}">
                <a16:creationId xmlns:a16="http://schemas.microsoft.com/office/drawing/2014/main" id="{0EF02ED0-810C-A64A-BB49-60F1836DC5B9}"/>
              </a:ext>
            </a:extLst>
          </p:cNvPr>
          <p:cNvSpPr>
            <a:spLocks noGrp="1"/>
          </p:cNvSpPr>
          <p:nvPr>
            <p:ph idx="1"/>
          </p:nvPr>
        </p:nvSpPr>
        <p:spPr/>
        <p:txBody>
          <a:bodyPr>
            <a:normAutofit fontScale="77500" lnSpcReduction="20000"/>
          </a:bodyPr>
          <a:lstStyle/>
          <a:p>
            <a:r>
              <a:rPr lang="en-GB" dirty="0"/>
              <a:t>German expressionism came to an end in 1923 with political barriers and forced ban</a:t>
            </a:r>
          </a:p>
          <a:p>
            <a:r>
              <a:rPr lang="en-GB" dirty="0"/>
              <a:t>Expressionism was thought to be a degenerated art for film making in Germany. </a:t>
            </a:r>
          </a:p>
          <a:p>
            <a:r>
              <a:rPr lang="en-GB" dirty="0"/>
              <a:t>German expressionists moved to Hollywood where expressionism continued with the influence of Hollywood glamour and culture. It is considered that the main reason for the fade away of Expressionism was the gradual disinterest in the topic.</a:t>
            </a:r>
          </a:p>
          <a:p>
            <a:r>
              <a:rPr lang="en-GB" dirty="0"/>
              <a:t>The movement ended after the currency stabilized, making it cheaper to buy movies abroad. </a:t>
            </a:r>
          </a:p>
          <a:p>
            <a:r>
              <a:rPr lang="en-GB" dirty="0"/>
              <a:t>German studios began to deal with Italian studios which led to their influence in style of horror and films noir.</a:t>
            </a:r>
          </a:p>
          <a:p>
            <a:r>
              <a:rPr lang="en-GB" dirty="0"/>
              <a:t>The first feature film originally presented as a talkie was The Jazz Singer, which premiered on October 6, 1927.</a:t>
            </a:r>
            <a:endParaRPr lang="en-US" dirty="0"/>
          </a:p>
        </p:txBody>
      </p:sp>
    </p:spTree>
    <p:extLst>
      <p:ext uri="{BB962C8B-B14F-4D97-AF65-F5344CB8AC3E}">
        <p14:creationId xmlns:p14="http://schemas.microsoft.com/office/powerpoint/2010/main" val="1428817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1BA74A0-D13C-1C4A-94A3-C583DCD5D3BE}">
  <we:reference id="fa000000002" version="1.0.0.0" store="en-us" storeType="FirstParty"/>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964</Words>
  <Application>Microsoft Macintosh PowerPoint</Application>
  <PresentationFormat>Widescreen</PresentationFormat>
  <Paragraphs>81</Paragraphs>
  <Slides>12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Corbel</vt:lpstr>
      <vt:lpstr>Helvetica Neue</vt:lpstr>
      <vt:lpstr>Wingdings</vt:lpstr>
      <vt:lpstr>Wingdings 2</vt:lpstr>
      <vt:lpstr>Wingdings 3</vt:lpstr>
      <vt:lpstr>Module</vt:lpstr>
      <vt:lpstr>German Expressionism cinema</vt:lpstr>
      <vt:lpstr>When did it start?</vt:lpstr>
      <vt:lpstr>Where did it start?</vt:lpstr>
      <vt:lpstr>How did it start?</vt:lpstr>
      <vt:lpstr>Key films from this era</vt:lpstr>
      <vt:lpstr>Video clips from key films from the era</vt:lpstr>
      <vt:lpstr>Key film directors from the era</vt:lpstr>
      <vt:lpstr>Who were the biggest ‘stars’ of the era?</vt:lpstr>
      <vt:lpstr>Which genres were the most popular?</vt:lpstr>
      <vt:lpstr>What film styles/techniques did this era create? </vt:lpstr>
      <vt:lpstr>What are the biggest box office successes of the era?- Top 10</vt:lpstr>
      <vt:lpstr>Why did the silent part of this era end? What was the first ‘talkie’ in this movement?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Media Studies course</dc:title>
  <dc:creator>Borg, Darren</dc:creator>
  <cp:lastModifiedBy>W00021105 (Emma Coe)</cp:lastModifiedBy>
  <cp:revision>1</cp:revision>
  <dcterms:created xsi:type="dcterms:W3CDTF">2018-10-07T15:44:36Z</dcterms:created>
  <dcterms:modified xsi:type="dcterms:W3CDTF">2021-02-25T12:50:46Z</dcterms:modified>
</cp:coreProperties>
</file>