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71"/>
    <p:restoredTop sz="94608"/>
  </p:normalViewPr>
  <p:slideViewPr>
    <p:cSldViewPr snapToGrid="0" snapToObjects="1">
      <p:cViewPr>
        <p:scale>
          <a:sx n="100" d="100"/>
          <a:sy n="100" d="100"/>
        </p:scale>
        <p:origin x="14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7142D-79A0-EB49-81D7-66FBF195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36B235-43DD-EC4C-B8CE-C3F61510A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12CAE-69BC-A24B-8CD2-39B43F13B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12171-8CC8-B34F-A658-30BB1B6DF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17DC1-71A8-B94A-BBF1-F51D81757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48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FE0A9-B096-134C-8466-3F034C6FA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94F63-2D34-6648-9492-94C2726A3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F5AE9-150E-C944-84AA-A0E6EDE1D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5ACB0-2946-C844-9C54-1A3AC6C1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D6830-713E-3741-AE49-8B732930D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7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3CF8-E3F9-974D-85D5-3B21C66DC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02C28-0AE2-B341-90C3-D25822C24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B1CA3-9EBE-1E47-B620-FA9B1C664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14C2A-F4D9-AC4C-98E9-0AE41EDD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9F545-DFEE-0846-8C0E-CE900B17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15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35D25-CBE9-7B48-AE89-F84979439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50BB3-5458-4B4F-92A4-16F9ADEE8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3DE598-00EF-FB46-A436-A0B330302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5EC249-7613-614B-A35C-C678DA31A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CA4F3-E64D-8C4D-9BBA-52FC590B2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AE027-1346-BB45-9533-92E15E1A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5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4AB5-A0A7-AD48-83D2-54B89A950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12C23-D664-E141-AABB-D3511D850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51BFFD-30CF-0242-A34C-4BD6B33ED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B84E2D-56D0-7D4E-B6B5-FCAE322B5B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6D2F37-31C9-7849-A16A-3499C5F244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CDDA6-3A75-5D43-89F2-6F4049B42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4680B2-AD4E-DA45-960B-3F1E2419C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796D5E-6312-D142-8861-AF186D1EA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2688-DEC0-B341-B056-74CA9CCD4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B886B8-0F78-0A4D-B34D-BF59CD23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FC0B26-0D72-D64C-8925-7A836D9D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C5B5-CF58-A341-9233-5F5F8CD2F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37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A6DACA-6F3A-3B4E-B4D8-96DB733D2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1C02D8-3374-7848-9A49-F473F9FCD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08950-FE9D-864B-8EFA-AE1D1498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500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C64DD-33D6-244B-BC5C-901A1CCC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9EC4A-FA70-4F4C-904F-75C45E5F4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F23C2-4505-6C4F-9574-F170EEACC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35F80-FE8F-0C4A-9293-8A471E78E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73007-A4C4-4F40-931B-A2DA203D0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9DE61-4D6B-5F48-9C68-48291E8B1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1DDAD-54A0-474C-B39F-0D8C7D362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27EB9C-1838-5441-94B0-7CE5AACB2C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4A101-4F3C-454D-AA2C-135D23D74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45663-1390-E646-9BD4-679A664B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91C6F-5F25-C544-A2AB-DCAEE62AA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4A347-9E2A-204A-A0E3-DB06F9ADC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4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5F76-94EE-EA42-957C-0BD4808F4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249AB-277F-2B4B-B760-6C1D13257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925C7-E0F2-5245-B217-C50B0A74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35CA9-075C-E043-ACB9-1E65D728C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132F3-F6C2-CC40-9109-619D043FE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30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ABD9DC-790E-8046-BDD1-FB26DF2787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4191E-B6C4-2C4F-A177-F33B0156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E8C36-B474-CE4A-8F1A-4E7270839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A3532-8F08-9E45-818E-80239469C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4B40B-89AE-9F47-86BD-0CA727482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5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CD5C30-6BEF-E44C-B1A0-E5F63521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C38C5-37D6-A04B-92FD-392098449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A8F34-1073-F344-9D1C-F1977CE63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F4FE-5ADD-2D4A-8A24-4400E1266D98}" type="datetimeFigureOut">
              <a:rPr lang="en-US" smtClean="0"/>
              <a:t>2/8/21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57FD-4FAA-3641-BB50-571046BF5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003DF-26B3-BD4D-B559-78D84E4BB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A0E49-7F97-A347-A71A-11C9F089C3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black and white checkered floor&#10;&#10;Description automatically generated with medium confidence">
            <a:extLst>
              <a:ext uri="{FF2B5EF4-FFF2-40B4-BE49-F238E27FC236}">
                <a16:creationId xmlns:a16="http://schemas.microsoft.com/office/drawing/2014/main" id="{B9175AFC-16DB-2041-A3DE-C06444B118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-1" b="13310"/>
          <a:stretch/>
        </p:blipFill>
        <p:spPr>
          <a:xfrm>
            <a:off x="3132161" y="2042"/>
            <a:ext cx="9059839" cy="6855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E28470-943C-5D4A-9139-53565AD70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2518" y="1616064"/>
            <a:ext cx="4305602" cy="3724848"/>
          </a:xfrm>
        </p:spPr>
        <p:txBody>
          <a:bodyPr anchor="b">
            <a:normAutofit/>
          </a:bodyPr>
          <a:lstStyle/>
          <a:p>
            <a:pPr algn="l"/>
            <a:r>
              <a:rPr lang="en-GB" sz="6600" dirty="0"/>
              <a:t>Sergei Eisenstein</a:t>
            </a:r>
            <a:r>
              <a:rPr lang="en-GB" sz="6600" dirty="0">
                <a:effectLst/>
              </a:rPr>
              <a:t> </a:t>
            </a:r>
            <a:endParaRPr lang="en-US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8B497-961C-BF4F-B79D-02C17AD85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1227" y="5437846"/>
            <a:ext cx="4972512" cy="151708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Soviet film Maker 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D02184-78D2-1443-8CBC-8717DF0EFC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48" b="13176"/>
          <a:stretch/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81003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DE27B-78E5-C84B-8977-C6B06FF64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Early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4679B-016B-CD46-A2F7-A80277A22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822" y="1653998"/>
            <a:ext cx="8605156" cy="4947557"/>
          </a:xfrm>
        </p:spPr>
        <p:txBody>
          <a:bodyPr anchor="t">
            <a:normAutofit fontScale="55000" lnSpcReduction="20000"/>
          </a:bodyPr>
          <a:lstStyle/>
          <a:p>
            <a:endParaRPr lang="en-US" sz="2600" dirty="0"/>
          </a:p>
          <a:p>
            <a:r>
              <a:rPr lang="en-GB" sz="3800" dirty="0"/>
              <a:t>Sergei Eisenstein</a:t>
            </a:r>
            <a:r>
              <a:rPr lang="en-GB" sz="3800" dirty="0">
                <a:effectLst/>
              </a:rPr>
              <a:t> was a soviet film maker and theorist </a:t>
            </a:r>
          </a:p>
          <a:p>
            <a:r>
              <a:rPr lang="en-GB" sz="3800" dirty="0"/>
              <a:t>He was born in Latvia 1898 and died in Russia 1948 </a:t>
            </a:r>
          </a:p>
          <a:p>
            <a:r>
              <a:rPr lang="en-GB" sz="3800" dirty="0">
                <a:effectLst/>
              </a:rPr>
              <a:t>Former engineering student </a:t>
            </a:r>
          </a:p>
          <a:p>
            <a:r>
              <a:rPr lang="en-GB" sz="3800" dirty="0"/>
              <a:t>Eisenstein was known for using the ‘Soviet montage’ – in his concept of film, montage, perhaps independent of the “main” action, are presented for maximum psychological impact.</a:t>
            </a:r>
          </a:p>
          <a:p>
            <a:r>
              <a:rPr lang="en-GB" sz="3800" dirty="0"/>
              <a:t>After studying in 1916–18 at the Institute of Civil Engineering, Eisenstein decided on a career in the plastic arts and entered the School of Fine Arts.</a:t>
            </a:r>
            <a:endParaRPr lang="en-US" sz="3800" dirty="0"/>
          </a:p>
          <a:p>
            <a:r>
              <a:rPr lang="en-GB" sz="3800" dirty="0"/>
              <a:t>During the 1917 Russian revolution, he enlisted in the Red Army and helped to organize and construct defences and to produce entertainment for the troops. </a:t>
            </a:r>
            <a:r>
              <a:rPr lang="en-US" sz="3800" dirty="0"/>
              <a:t> </a:t>
            </a:r>
          </a:p>
          <a:p>
            <a:r>
              <a:rPr lang="en-US" sz="3800" dirty="0"/>
              <a:t>In 1920 he moved to Moscow to pursue theatre as an assistant decorator </a:t>
            </a:r>
          </a:p>
          <a:p>
            <a:r>
              <a:rPr lang="en-US" sz="3800" dirty="0"/>
              <a:t>He started writing screenplays and in 1923 became a film theorist </a:t>
            </a:r>
          </a:p>
          <a:p>
            <a:r>
              <a:rPr lang="en-US" sz="3800" dirty="0"/>
              <a:t>In 1925 he produced his first film Strike 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7903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DE27B-78E5-C84B-8977-C6B06FF64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Filmography and aesthetics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4679B-016B-CD46-A2F7-A80277A22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0" y="1473200"/>
            <a:ext cx="8572500" cy="5171440"/>
          </a:xfrm>
        </p:spPr>
        <p:txBody>
          <a:bodyPr anchor="t">
            <a:normAutofit fontScale="70000" lnSpcReduction="20000"/>
          </a:bodyPr>
          <a:lstStyle/>
          <a:p>
            <a:r>
              <a:rPr lang="en-GB" sz="2600" dirty="0"/>
              <a:t>He is  well known for his silent films Strike (his first film), Battleship Potemkin and October, as well as the historical epics Alexander </a:t>
            </a:r>
            <a:r>
              <a:rPr lang="en-GB" sz="2600" dirty="0" err="1"/>
              <a:t>Nevsky</a:t>
            </a:r>
            <a:r>
              <a:rPr lang="en-GB" sz="2600" dirty="0"/>
              <a:t> and Ivan the Terrible. </a:t>
            </a:r>
            <a:endParaRPr lang="en-US" sz="2600" dirty="0"/>
          </a:p>
          <a:p>
            <a:r>
              <a:rPr lang="en-US" sz="2600" dirty="0"/>
              <a:t>In 1928 he was criticized by the soviets after his film ‘October’ and began traveling over Europe to learn about sound motion picture</a:t>
            </a:r>
          </a:p>
          <a:p>
            <a:r>
              <a:rPr lang="en-US" sz="2600" dirty="0"/>
              <a:t>In 1930 he was invited to America by Paramount pictures produce a film</a:t>
            </a:r>
          </a:p>
          <a:p>
            <a:r>
              <a:rPr lang="en-GB" sz="2600" dirty="0"/>
              <a:t>Eisenstein provided a blue-print to how film makers incorporate soviet montage theories in particular to fiction films </a:t>
            </a:r>
            <a:endParaRPr lang="en-US" sz="2600" dirty="0"/>
          </a:p>
          <a:p>
            <a:r>
              <a:rPr lang="en-GB" sz="2600" dirty="0"/>
              <a:t>He proposed a new form: the “montage of attractions” in which chosen images, independent of the action, would be presented not in chronological sequence but in whatever way would create the maximum psychological impact. </a:t>
            </a:r>
          </a:p>
          <a:p>
            <a:r>
              <a:rPr lang="en-GB" sz="2600" dirty="0"/>
              <a:t>He believed that the filmmaker should aim to establish in the consciousness of the spectators, the elements that would lead them to the idea he wants to communicate</a:t>
            </a:r>
          </a:p>
          <a:p>
            <a:r>
              <a:rPr lang="en-GB" sz="2600" dirty="0"/>
              <a:t>The effect of these ideas can be seen in the rapid cutting of modern action sequences, or the rhythmic edits of music videos </a:t>
            </a:r>
          </a:p>
          <a:p>
            <a:r>
              <a:rPr lang="en-GB" sz="2600" dirty="0"/>
              <a:t>The power of the edit allowed shots to be cut together to create brand new meaning that was not present in the original shots. </a:t>
            </a:r>
          </a:p>
          <a:p>
            <a:r>
              <a:rPr lang="en-GB" sz="2600" dirty="0"/>
              <a:t>Eisenstein avoids focusing on a single, central protagonist in favour of focusing on the meaning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4141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C21FD-8BD2-DF48-A97B-B7E514309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Soviet Montage theory: The five theories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8A9EB-2FD7-E343-B73A-F3423B05B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b="1" dirty="0"/>
              <a:t>Intellectual montages</a:t>
            </a:r>
            <a:r>
              <a:rPr lang="en-GB" dirty="0"/>
              <a:t>- the juxtaposition of two unrelated images to create a third idea in your mind 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Metric montage</a:t>
            </a:r>
            <a:r>
              <a:rPr lang="en-GB" dirty="0"/>
              <a:t>- shots are cut after a specific number of frames regardless of what’s happening in the shot- the speeding up or slowing down of edits can affect the tension in the audience 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Rhythmic montage-</a:t>
            </a:r>
            <a:r>
              <a:rPr lang="en-GB" dirty="0"/>
              <a:t> matches the cuts to music, sound effects or actions on screen 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Tonal montage</a:t>
            </a:r>
            <a:r>
              <a:rPr lang="en-GB" dirty="0"/>
              <a:t>- The Tonal Montage is the use of two or more shots that support one another and build a theme, quite to the opposite effect of the Intellectual Montage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err="1"/>
              <a:t>Overtonal</a:t>
            </a:r>
            <a:r>
              <a:rPr lang="en-GB" b="1" dirty="0"/>
              <a:t>- </a:t>
            </a:r>
            <a:r>
              <a:rPr lang="en-GB" dirty="0"/>
              <a:t>combination of the four other types of montages: Intellectual, Metric, Rhythmic and Tonal.</a:t>
            </a:r>
            <a:endParaRPr lang="en-GB" b="1" dirty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7468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DE27B-78E5-C84B-8977-C6B06FF64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347" y="338378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4679B-016B-CD46-A2F7-A80277A22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r>
              <a:rPr lang="en-GB"/>
              <a:t>Abuse of Power</a:t>
            </a:r>
          </a:p>
          <a:p>
            <a:r>
              <a:rPr lang="en-US"/>
              <a:t>Death and suffering (</a:t>
            </a:r>
            <a:r>
              <a:rPr lang="en-GB"/>
              <a:t>Martyrdom</a:t>
            </a:r>
            <a:r>
              <a:rPr lang="en-US"/>
              <a:t>) </a:t>
            </a:r>
          </a:p>
          <a:p>
            <a:r>
              <a:rPr lang="en-GB"/>
              <a:t>Repetition of History</a:t>
            </a:r>
          </a:p>
          <a:p>
            <a:r>
              <a:rPr lang="en-GB"/>
              <a:t>Collective Action</a:t>
            </a:r>
          </a:p>
          <a:p>
            <a:r>
              <a:rPr lang="en-GB"/>
              <a:t>Class and oppression </a:t>
            </a:r>
          </a:p>
          <a:p>
            <a:r>
              <a:rPr lang="en-GB"/>
              <a:t>Lack of Mercy</a:t>
            </a:r>
          </a:p>
          <a:p>
            <a:r>
              <a:rPr lang="en-GB"/>
              <a:t>Brotherhood</a:t>
            </a:r>
          </a:p>
          <a:p>
            <a:endParaRPr lang="en-GB" b="1" dirty="0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335C4C15-48FB-4645-8A70-14B8B7D31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346" y="3727378"/>
            <a:ext cx="2196148" cy="29167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5C6C4E-9FD6-0041-B4F3-8815B5E08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599" y="476758"/>
            <a:ext cx="2071054" cy="311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52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DE27B-78E5-C84B-8977-C6B06FF64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Influences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4679B-016B-CD46-A2F7-A80277A22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260" y="1475740"/>
            <a:ext cx="8489479" cy="5016500"/>
          </a:xfrm>
        </p:spPr>
        <p:txBody>
          <a:bodyPr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Eisenstein was influenced by:</a:t>
            </a:r>
          </a:p>
          <a:p>
            <a:r>
              <a:rPr lang="en-GB" dirty="0"/>
              <a:t> Ivan Pavlov for his work in phycology </a:t>
            </a:r>
          </a:p>
          <a:p>
            <a:r>
              <a:rPr lang="en-GB" dirty="0"/>
              <a:t>Vladimir </a:t>
            </a:r>
            <a:r>
              <a:rPr lang="en-GB" dirty="0" err="1"/>
              <a:t>Mayakovsky</a:t>
            </a:r>
            <a:r>
              <a:rPr lang="en-GB" dirty="0"/>
              <a:t>- a Russian-Soviet poet</a:t>
            </a:r>
          </a:p>
          <a:p>
            <a:r>
              <a:rPr lang="en-GB" dirty="0"/>
              <a:t>Karl Marx- a German philosopher well known for the Marx theory on communism and class</a:t>
            </a:r>
          </a:p>
          <a:p>
            <a:r>
              <a:rPr lang="en-GB" dirty="0"/>
              <a:t>Sigmund Freud- an Austrian neurologist</a:t>
            </a:r>
          </a:p>
          <a:p>
            <a:r>
              <a:rPr lang="en-GB" dirty="0"/>
              <a:t>Richard Wagner- German composer </a:t>
            </a:r>
          </a:p>
          <a:p>
            <a:r>
              <a:rPr lang="en-GB" dirty="0"/>
              <a:t>In Film he refers to Alfred Binet's experiments on the brain and finds insights in anthropology and linguistics (113).</a:t>
            </a:r>
          </a:p>
          <a:p>
            <a:r>
              <a:rPr lang="en-GB" dirty="0"/>
              <a:t>He was influenced by Asian culture- he viewed the Japanese writing system, which consisted of "ideograms" to be  relevant to montage in cinema.</a:t>
            </a:r>
          </a:p>
          <a:p>
            <a:r>
              <a:rPr lang="en-GB" dirty="0"/>
              <a:t>He took inspiration from all forms of art- One of his most important influences was modernist novelist James Joyce, who wrote </a:t>
            </a:r>
            <a:r>
              <a:rPr lang="en-GB" i="1" dirty="0"/>
              <a:t>Ulysses</a:t>
            </a:r>
            <a:r>
              <a:rPr lang="en-GB" dirty="0"/>
              <a:t> and </a:t>
            </a:r>
            <a:r>
              <a:rPr lang="en-GB" i="1" dirty="0"/>
              <a:t>Finnegan's Wake looking at the</a:t>
            </a:r>
            <a:r>
              <a:rPr lang="en-GB" dirty="0"/>
              <a:t> idea of the ‘inner monologue’ and he used it within Marxist cinema</a:t>
            </a:r>
          </a:p>
          <a:p>
            <a:r>
              <a:rPr lang="en-GB" dirty="0"/>
              <a:t>Eisenstein also took inspiration from visual art- the Constructivist movement took place in Russia in the 1920s in which they believed that art should serve a clear social purpose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4569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680</Words>
  <Application>Microsoft Macintosh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Sergei Eisenstein </vt:lpstr>
      <vt:lpstr>Early Life</vt:lpstr>
      <vt:lpstr>Filmography and aesthetics </vt:lpstr>
      <vt:lpstr>Soviet Montage theory: The five theories </vt:lpstr>
      <vt:lpstr>Themes</vt:lpstr>
      <vt:lpstr>Influences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Sergei Eisenstein </dc:title>
  <dc:creator>W00021105 (Emma Coe)</dc:creator>
  <cp:lastModifiedBy>W00021105 (Emma Coe)</cp:lastModifiedBy>
  <cp:revision>5</cp:revision>
  <dcterms:created xsi:type="dcterms:W3CDTF">2021-02-08T15:31:24Z</dcterms:created>
  <dcterms:modified xsi:type="dcterms:W3CDTF">2021-02-08T16:04:00Z</dcterms:modified>
</cp:coreProperties>
</file>